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58" r:id="rId1"/>
    <p:sldMasterId id="2147483661" r:id="rId2"/>
  </p:sldMasterIdLst>
  <p:notesMasterIdLst>
    <p:notesMasterId r:id="rId18"/>
  </p:notesMasterIdLst>
  <p:handoutMasterIdLst>
    <p:handoutMasterId r:id="rId19"/>
  </p:handoutMasterIdLst>
  <p:sldIdLst>
    <p:sldId id="313" r:id="rId3"/>
    <p:sldId id="386" r:id="rId4"/>
    <p:sldId id="388" r:id="rId5"/>
    <p:sldId id="389" r:id="rId6"/>
    <p:sldId id="390" r:id="rId7"/>
    <p:sldId id="391" r:id="rId8"/>
    <p:sldId id="392" r:id="rId9"/>
    <p:sldId id="393" r:id="rId10"/>
    <p:sldId id="394" r:id="rId11"/>
    <p:sldId id="395" r:id="rId12"/>
    <p:sldId id="396" r:id="rId13"/>
    <p:sldId id="397" r:id="rId14"/>
    <p:sldId id="399" r:id="rId15"/>
    <p:sldId id="400" r:id="rId16"/>
    <p:sldId id="401" r:id="rId17"/>
  </p:sldIdLst>
  <p:sldSz cx="12192000" cy="6858000"/>
  <p:notesSz cx="7104063" cy="10234613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TheSansOffice" panose="020B0604020202020204" charset="0"/>
      <p:regular r:id="rId24"/>
      <p:bold r:id="rId25"/>
      <p:italic r:id="rId26"/>
      <p:boldItalic r:id="rId27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instiegsfolie" id="{BEDB603A-4BCD-44AC-BE1E-15286EA6DE30}">
          <p14:sldIdLst>
            <p14:sldId id="313"/>
            <p14:sldId id="386"/>
            <p14:sldId id="388"/>
            <p14:sldId id="389"/>
            <p14:sldId id="390"/>
            <p14:sldId id="391"/>
            <p14:sldId id="392"/>
            <p14:sldId id="393"/>
            <p14:sldId id="394"/>
            <p14:sldId id="395"/>
            <p14:sldId id="396"/>
            <p14:sldId id="397"/>
            <p14:sldId id="399"/>
            <p14:sldId id="400"/>
            <p14:sldId id="40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A7602EC-21F1-CD91-0E22-627ED46E3F31}" name="Anja Kunze" initials="AK" userId="S::anja.mauerhoefer@ruderverband.onmicrosoft.com::f3a3fe93-b66e-4507-b5e7-54bd94031a7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1C35"/>
    <a:srgbClr val="A61A7E"/>
    <a:srgbClr val="A73F67"/>
    <a:srgbClr val="3865B6"/>
    <a:srgbClr val="8ED2CA"/>
    <a:srgbClr val="1047C2"/>
    <a:srgbClr val="084486"/>
    <a:srgbClr val="E08E20"/>
    <a:srgbClr val="D8300E"/>
    <a:srgbClr val="5B84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690774-B1A3-425B-B261-6F11A2318837}" v="1" dt="2022-05-17T20:18:09.5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40" autoAdjust="0"/>
    <p:restoredTop sz="95662" autoAdjust="0"/>
  </p:normalViewPr>
  <p:slideViewPr>
    <p:cSldViewPr snapToGrid="0">
      <p:cViewPr varScale="1">
        <p:scale>
          <a:sx n="121" d="100"/>
          <a:sy n="121" d="100"/>
        </p:scale>
        <p:origin x="432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34" Type="http://schemas.microsoft.com/office/2018/10/relationships/authors" Target="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rnelia Stampnik" userId="897beb02-f1a5-4a24-806f-ac51bebc36c3" providerId="ADAL" clId="{4A690774-B1A3-425B-B261-6F11A2318837}"/>
    <pc:docChg chg="custSel addSld delSld modSld modSection">
      <pc:chgData name="Cornelia Stampnik" userId="897beb02-f1a5-4a24-806f-ac51bebc36c3" providerId="ADAL" clId="{4A690774-B1A3-425B-B261-6F11A2318837}" dt="2022-05-17T20:18:35.812" v="132" actId="1076"/>
      <pc:docMkLst>
        <pc:docMk/>
      </pc:docMkLst>
      <pc:sldChg chg="addSp delSp modSp mod">
        <pc:chgData name="Cornelia Stampnik" userId="897beb02-f1a5-4a24-806f-ac51bebc36c3" providerId="ADAL" clId="{4A690774-B1A3-425B-B261-6F11A2318837}" dt="2022-05-17T20:18:35.812" v="132" actId="1076"/>
        <pc:sldMkLst>
          <pc:docMk/>
          <pc:sldMk cId="2853945631" sldId="256"/>
        </pc:sldMkLst>
        <pc:picChg chg="add mod modCrop">
          <ac:chgData name="Cornelia Stampnik" userId="897beb02-f1a5-4a24-806f-ac51bebc36c3" providerId="ADAL" clId="{4A690774-B1A3-425B-B261-6F11A2318837}" dt="2022-05-17T20:18:35.812" v="132" actId="1076"/>
          <ac:picMkLst>
            <pc:docMk/>
            <pc:sldMk cId="2853945631" sldId="256"/>
            <ac:picMk id="2" creationId="{D47C0A3E-B514-3DC6-017C-C5B5CA232E99}"/>
          </ac:picMkLst>
        </pc:picChg>
        <pc:picChg chg="del">
          <ac:chgData name="Cornelia Stampnik" userId="897beb02-f1a5-4a24-806f-ac51bebc36c3" providerId="ADAL" clId="{4A690774-B1A3-425B-B261-6F11A2318837}" dt="2022-05-17T20:17:30.475" v="128" actId="478"/>
          <ac:picMkLst>
            <pc:docMk/>
            <pc:sldMk cId="2853945631" sldId="256"/>
            <ac:picMk id="6" creationId="{052E0E9F-8DF8-3110-5C7A-80F53715C2F8}"/>
          </ac:picMkLst>
        </pc:picChg>
      </pc:sldChg>
      <pc:sldChg chg="del">
        <pc:chgData name="Cornelia Stampnik" userId="897beb02-f1a5-4a24-806f-ac51bebc36c3" providerId="ADAL" clId="{4A690774-B1A3-425B-B261-6F11A2318837}" dt="2022-05-17T13:10:58.251" v="15" actId="2696"/>
        <pc:sldMkLst>
          <pc:docMk/>
          <pc:sldMk cId="467090767" sldId="291"/>
        </pc:sldMkLst>
      </pc:sldChg>
      <pc:sldChg chg="del">
        <pc:chgData name="Cornelia Stampnik" userId="897beb02-f1a5-4a24-806f-ac51bebc36c3" providerId="ADAL" clId="{4A690774-B1A3-425B-B261-6F11A2318837}" dt="2022-05-17T13:12:26.930" v="26" actId="2696"/>
        <pc:sldMkLst>
          <pc:docMk/>
          <pc:sldMk cId="3427143981" sldId="295"/>
        </pc:sldMkLst>
      </pc:sldChg>
      <pc:sldChg chg="del">
        <pc:chgData name="Cornelia Stampnik" userId="897beb02-f1a5-4a24-806f-ac51bebc36c3" providerId="ADAL" clId="{4A690774-B1A3-425B-B261-6F11A2318837}" dt="2022-05-17T13:12:30.304" v="27" actId="2696"/>
        <pc:sldMkLst>
          <pc:docMk/>
          <pc:sldMk cId="2405591088" sldId="296"/>
        </pc:sldMkLst>
      </pc:sldChg>
      <pc:sldChg chg="modSp mod">
        <pc:chgData name="Cornelia Stampnik" userId="897beb02-f1a5-4a24-806f-ac51bebc36c3" providerId="ADAL" clId="{4A690774-B1A3-425B-B261-6F11A2318837}" dt="2022-05-17T13:12:47.072" v="29" actId="1076"/>
        <pc:sldMkLst>
          <pc:docMk/>
          <pc:sldMk cId="786965818" sldId="316"/>
        </pc:sldMkLst>
        <pc:spChg chg="mod">
          <ac:chgData name="Cornelia Stampnik" userId="897beb02-f1a5-4a24-806f-ac51bebc36c3" providerId="ADAL" clId="{4A690774-B1A3-425B-B261-6F11A2318837}" dt="2022-05-17T13:12:47.072" v="29" actId="1076"/>
          <ac:spMkLst>
            <pc:docMk/>
            <pc:sldMk cId="786965818" sldId="316"/>
            <ac:spMk id="6" creationId="{327AE2D9-B493-3455-62BD-8EF941832BB2}"/>
          </ac:spMkLst>
        </pc:spChg>
      </pc:sldChg>
      <pc:sldChg chg="addSp delSp modSp add mod">
        <pc:chgData name="Cornelia Stampnik" userId="897beb02-f1a5-4a24-806f-ac51bebc36c3" providerId="ADAL" clId="{4A690774-B1A3-425B-B261-6F11A2318837}" dt="2022-05-17T13:13:01.609" v="30" actId="1076"/>
        <pc:sldMkLst>
          <pc:docMk/>
          <pc:sldMk cId="3279616558" sldId="318"/>
        </pc:sldMkLst>
        <pc:spChg chg="add mod">
          <ac:chgData name="Cornelia Stampnik" userId="897beb02-f1a5-4a24-806f-ac51bebc36c3" providerId="ADAL" clId="{4A690774-B1A3-425B-B261-6F11A2318837}" dt="2022-05-17T13:13:01.609" v="30" actId="1076"/>
          <ac:spMkLst>
            <pc:docMk/>
            <pc:sldMk cId="3279616558" sldId="318"/>
            <ac:spMk id="5" creationId="{5272FB89-B18A-9976-B80A-C61EDEDAE802}"/>
          </ac:spMkLst>
        </pc:spChg>
        <pc:picChg chg="del">
          <ac:chgData name="Cornelia Stampnik" userId="897beb02-f1a5-4a24-806f-ac51bebc36c3" providerId="ADAL" clId="{4A690774-B1A3-425B-B261-6F11A2318837}" dt="2022-05-17T13:09:52.181" v="1" actId="478"/>
          <ac:picMkLst>
            <pc:docMk/>
            <pc:sldMk cId="3279616558" sldId="318"/>
            <ac:picMk id="3" creationId="{1345CCA2-591C-DCBC-A931-A59FCF29DA8F}"/>
          </ac:picMkLst>
        </pc:picChg>
      </pc:sldChg>
      <pc:sldChg chg="addSp delSp modSp add mod">
        <pc:chgData name="Cornelia Stampnik" userId="897beb02-f1a5-4a24-806f-ac51bebc36c3" providerId="ADAL" clId="{4A690774-B1A3-425B-B261-6F11A2318837}" dt="2022-05-17T13:15:27.348" v="52" actId="255"/>
        <pc:sldMkLst>
          <pc:docMk/>
          <pc:sldMk cId="3035794647" sldId="319"/>
        </pc:sldMkLst>
        <pc:spChg chg="del mod">
          <ac:chgData name="Cornelia Stampnik" userId="897beb02-f1a5-4a24-806f-ac51bebc36c3" providerId="ADAL" clId="{4A690774-B1A3-425B-B261-6F11A2318837}" dt="2022-05-17T13:11:07.062" v="19"/>
          <ac:spMkLst>
            <pc:docMk/>
            <pc:sldMk cId="3035794647" sldId="319"/>
            <ac:spMk id="5" creationId="{5272FB89-B18A-9976-B80A-C61EDEDAE802}"/>
          </ac:spMkLst>
        </pc:spChg>
        <pc:spChg chg="add mod">
          <ac:chgData name="Cornelia Stampnik" userId="897beb02-f1a5-4a24-806f-ac51bebc36c3" providerId="ADAL" clId="{4A690774-B1A3-425B-B261-6F11A2318837}" dt="2022-05-17T13:15:27.348" v="52" actId="255"/>
          <ac:spMkLst>
            <pc:docMk/>
            <pc:sldMk cId="3035794647" sldId="319"/>
            <ac:spMk id="6" creationId="{9C9341F8-5446-164D-88EA-9663173F3CAC}"/>
          </ac:spMkLst>
        </pc:spChg>
      </pc:sldChg>
      <pc:sldChg chg="modSp add mod">
        <pc:chgData name="Cornelia Stampnik" userId="897beb02-f1a5-4a24-806f-ac51bebc36c3" providerId="ADAL" clId="{4A690774-B1A3-425B-B261-6F11A2318837}" dt="2022-05-17T13:17:04.181" v="127" actId="255"/>
        <pc:sldMkLst>
          <pc:docMk/>
          <pc:sldMk cId="1462898238" sldId="320"/>
        </pc:sldMkLst>
        <pc:spChg chg="mod">
          <ac:chgData name="Cornelia Stampnik" userId="897beb02-f1a5-4a24-806f-ac51bebc36c3" providerId="ADAL" clId="{4A690774-B1A3-425B-B261-6F11A2318837}" dt="2022-05-17T13:17:04.181" v="127" actId="255"/>
          <ac:spMkLst>
            <pc:docMk/>
            <pc:sldMk cId="1462898238" sldId="320"/>
            <ac:spMk id="6" creationId="{9C9341F8-5446-164D-88EA-9663173F3CAC}"/>
          </ac:spMkLst>
        </pc:spChg>
      </pc:sldChg>
      <pc:sldChg chg="modSp add mod">
        <pc:chgData name="Cornelia Stampnik" userId="897beb02-f1a5-4a24-806f-ac51bebc36c3" providerId="ADAL" clId="{4A690774-B1A3-425B-B261-6F11A2318837}" dt="2022-05-17T13:16:11.834" v="62" actId="1076"/>
        <pc:sldMkLst>
          <pc:docMk/>
          <pc:sldMk cId="2245839006" sldId="321"/>
        </pc:sldMkLst>
        <pc:spChg chg="mod">
          <ac:chgData name="Cornelia Stampnik" userId="897beb02-f1a5-4a24-806f-ac51bebc36c3" providerId="ADAL" clId="{4A690774-B1A3-425B-B261-6F11A2318837}" dt="2022-05-17T13:16:11.834" v="62" actId="1076"/>
          <ac:spMkLst>
            <pc:docMk/>
            <pc:sldMk cId="2245839006" sldId="321"/>
            <ac:spMk id="6" creationId="{9C9341F8-5446-164D-88EA-9663173F3CA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A1335B48-E648-488F-AE53-93BB23B6F6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8" cy="513508"/>
          </a:xfrm>
          <a:prstGeom prst="rect">
            <a:avLst/>
          </a:prstGeom>
        </p:spPr>
        <p:txBody>
          <a:bodyPr vert="horz" lIns="95491" tIns="47745" rIns="95491" bIns="47745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19EFC02-6932-401D-96DF-46DF8AA2ABD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991" y="0"/>
            <a:ext cx="3078428" cy="513508"/>
          </a:xfrm>
          <a:prstGeom prst="rect">
            <a:avLst/>
          </a:prstGeom>
        </p:spPr>
        <p:txBody>
          <a:bodyPr vert="horz" lIns="95491" tIns="47745" rIns="95491" bIns="47745" rtlCol="0"/>
          <a:lstStyle>
            <a:lvl1pPr algn="r">
              <a:defRPr sz="1300"/>
            </a:lvl1pPr>
          </a:lstStyle>
          <a:p>
            <a:fld id="{680E81C6-A33F-40D0-BD6E-765C96CEFF61}" type="datetimeFigureOut">
              <a:rPr lang="de-DE" smtClean="0"/>
              <a:t>30.05.2023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0EC168-0BCB-44B9-8CEB-31B1A03984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8" cy="513507"/>
          </a:xfrm>
          <a:prstGeom prst="rect">
            <a:avLst/>
          </a:prstGeom>
        </p:spPr>
        <p:txBody>
          <a:bodyPr vert="horz" lIns="95491" tIns="47745" rIns="95491" bIns="47745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C7ECE76-365B-4C40-A739-5EC67CB63D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1" y="9721107"/>
            <a:ext cx="3078428" cy="513507"/>
          </a:xfrm>
          <a:prstGeom prst="rect">
            <a:avLst/>
          </a:prstGeom>
        </p:spPr>
        <p:txBody>
          <a:bodyPr vert="horz" lIns="95491" tIns="47745" rIns="95491" bIns="47745" rtlCol="0" anchor="b"/>
          <a:lstStyle>
            <a:lvl1pPr algn="r">
              <a:defRPr sz="1300"/>
            </a:lvl1pPr>
          </a:lstStyle>
          <a:p>
            <a:fld id="{4FC9F131-E39A-454D-A476-E2BA60C9048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056441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8" cy="513508"/>
          </a:xfrm>
          <a:prstGeom prst="rect">
            <a:avLst/>
          </a:prstGeom>
        </p:spPr>
        <p:txBody>
          <a:bodyPr vert="horz" lIns="95491" tIns="47745" rIns="95491" bIns="47745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991" y="0"/>
            <a:ext cx="3078428" cy="513508"/>
          </a:xfrm>
          <a:prstGeom prst="rect">
            <a:avLst/>
          </a:prstGeom>
        </p:spPr>
        <p:txBody>
          <a:bodyPr vert="horz" lIns="95491" tIns="47745" rIns="95491" bIns="47745" rtlCol="0"/>
          <a:lstStyle>
            <a:lvl1pPr algn="r">
              <a:defRPr sz="1300"/>
            </a:lvl1pPr>
          </a:lstStyle>
          <a:p>
            <a:fld id="{73F79071-8276-4A3C-B011-1B38F59996A0}" type="datetimeFigureOut">
              <a:rPr lang="de-DE" smtClean="0"/>
              <a:t>30.05.2023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8863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91" tIns="47745" rIns="95491" bIns="47745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925408"/>
            <a:ext cx="5683250" cy="4029879"/>
          </a:xfrm>
          <a:prstGeom prst="rect">
            <a:avLst/>
          </a:prstGeom>
        </p:spPr>
        <p:txBody>
          <a:bodyPr vert="horz" lIns="95491" tIns="47745" rIns="95491" bIns="47745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8" cy="513507"/>
          </a:xfrm>
          <a:prstGeom prst="rect">
            <a:avLst/>
          </a:prstGeom>
        </p:spPr>
        <p:txBody>
          <a:bodyPr vert="horz" lIns="95491" tIns="47745" rIns="95491" bIns="47745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991" y="9721107"/>
            <a:ext cx="3078428" cy="513507"/>
          </a:xfrm>
          <a:prstGeom prst="rect">
            <a:avLst/>
          </a:prstGeom>
        </p:spPr>
        <p:txBody>
          <a:bodyPr vert="horz" lIns="95491" tIns="47745" rIns="95491" bIns="47745" rtlCol="0" anchor="b"/>
          <a:lstStyle>
            <a:lvl1pPr algn="r">
              <a:defRPr sz="1300"/>
            </a:lvl1pPr>
          </a:lstStyle>
          <a:p>
            <a:fld id="{BA66A9CE-7709-4F27-869B-F9146FC61E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757589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9A18BB-2377-4F94-BB3F-2F7009E4B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3253" y="325857"/>
            <a:ext cx="8649330" cy="1023168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D755A3C-B215-4955-AF12-C380AF601FA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03252" y="1455318"/>
            <a:ext cx="8649329" cy="442912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052410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4FFCFD-1539-4CBD-A3D6-B590AC2060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156996"/>
            <a:ext cx="10515600" cy="2341780"/>
          </a:xfrm>
        </p:spPr>
        <p:txBody>
          <a:bodyPr anchor="b"/>
          <a:lstStyle>
            <a:lvl1pPr>
              <a:defRPr sz="6000">
                <a:solidFill>
                  <a:srgbClr val="1369B0"/>
                </a:solidFill>
              </a:defRPr>
            </a:lvl1pPr>
          </a:lstStyle>
          <a:p>
            <a:r>
              <a:rPr lang="de-DE" dirty="0"/>
              <a:t>Thema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ACDFFA5-BFAC-437E-9F1F-06433E8FC6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613532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Unterüberschrift</a:t>
            </a:r>
          </a:p>
        </p:txBody>
      </p:sp>
    </p:spTree>
    <p:extLst>
      <p:ext uri="{BB962C8B-B14F-4D97-AF65-F5344CB8AC3E}">
        <p14:creationId xmlns:p14="http://schemas.microsoft.com/office/powerpoint/2010/main" val="88090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8B1DA6-A158-4C32-A843-A46C4B5F8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983" y="325857"/>
            <a:ext cx="8905425" cy="1023168"/>
          </a:xfrm>
        </p:spPr>
        <p:txBody>
          <a:bodyPr/>
          <a:lstStyle>
            <a:lvl1pPr>
              <a:defRPr b="1"/>
            </a:lvl1pPr>
          </a:lstStyle>
          <a:p>
            <a:r>
              <a:rPr lang="de-DE" dirty="0"/>
              <a:t>Folientitel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4AD2D1-2937-4C4A-B02E-575121D385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16902" y="1397047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620FA35-CEE0-43B1-A076-A57925E832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96000" y="1412533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16925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490A64-D77A-418F-BD74-10B7F8CE75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983" y="325857"/>
            <a:ext cx="8905425" cy="1023168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Folientitel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3C898B-99E1-44E7-934A-3B2CDB84D0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76377" y="1415607"/>
            <a:ext cx="10550106" cy="4277827"/>
          </a:xfrm>
        </p:spPr>
        <p:txBody>
          <a:bodyPr/>
          <a:lstStyle>
            <a:lvl1pPr>
              <a:spcBef>
                <a:spcPts val="1200"/>
              </a:spcBef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spcBef>
                <a:spcPts val="600"/>
              </a:spcBef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Text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28193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61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in E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490A64-D77A-418F-BD74-10B7F8CE75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983" y="325857"/>
            <a:ext cx="8896798" cy="1023168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Folientitel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3C898B-99E1-44E7-934A-3B2CDB84D0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11433" y="1415607"/>
            <a:ext cx="8310861" cy="4351338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Text, Bild oder Grafik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23834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>
            <a:extLst>
              <a:ext uri="{FF2B5EF4-FFF2-40B4-BE49-F238E27FC236}">
                <a16:creationId xmlns:a16="http://schemas.microsoft.com/office/drawing/2014/main" id="{88F4B095-7D15-4CEE-9D60-4D99B8F87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983" y="325857"/>
            <a:ext cx="8896798" cy="1023168"/>
          </a:xfrm>
        </p:spPr>
        <p:txBody>
          <a:bodyPr/>
          <a:lstStyle>
            <a:lvl1pPr>
              <a:defRPr b="1"/>
            </a:lvl1pPr>
          </a:lstStyle>
          <a:p>
            <a:r>
              <a:rPr lang="de-DE" dirty="0"/>
              <a:t>Folientitel</a:t>
            </a:r>
          </a:p>
        </p:txBody>
      </p:sp>
    </p:spTree>
    <p:extLst>
      <p:ext uri="{BB962C8B-B14F-4D97-AF65-F5344CB8AC3E}">
        <p14:creationId xmlns:p14="http://schemas.microsoft.com/office/powerpoint/2010/main" val="189783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C2487D37-743E-4019-B678-786F34BD41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967" y="349766"/>
            <a:ext cx="1616133" cy="87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781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C147FEB6-8C60-42C5-9662-8A245AA19FC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100" y="332514"/>
            <a:ext cx="1620000" cy="891000"/>
          </a:xfrm>
          <a:prstGeom prst="rect">
            <a:avLst/>
          </a:prstGeom>
        </p:spPr>
      </p:pic>
      <p:sp>
        <p:nvSpPr>
          <p:cNvPr id="8" name="Titelplatzhalter 1">
            <a:extLst>
              <a:ext uri="{FF2B5EF4-FFF2-40B4-BE49-F238E27FC236}">
                <a16:creationId xmlns:a16="http://schemas.microsoft.com/office/drawing/2014/main" id="{E280A1AD-CD70-40C8-9C69-F91673364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983" y="325857"/>
            <a:ext cx="10515600" cy="1023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2">
            <a:extLst>
              <a:ext uri="{FF2B5EF4-FFF2-40B4-BE49-F238E27FC236}">
                <a16:creationId xmlns:a16="http://schemas.microsoft.com/office/drawing/2014/main" id="{74FB61B8-6201-4952-9E93-59F018956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3555" y="1415607"/>
            <a:ext cx="9658739" cy="42778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935059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4200" b="1" kern="1200" dirty="0">
          <a:solidFill>
            <a:srgbClr val="1369B0"/>
          </a:solidFill>
          <a:latin typeface="TheSansOffice" panose="020B050304030206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lang="de-DE" sz="2400" kern="1200" dirty="0">
          <a:solidFill>
            <a:schemeClr val="tx1">
              <a:lumMod val="50000"/>
              <a:lumOff val="50000"/>
            </a:schemeClr>
          </a:solidFill>
          <a:latin typeface="TheSansOffice" panose="020B050304030206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lang="de-DE" sz="2000" kern="1200" dirty="0">
          <a:solidFill>
            <a:schemeClr val="tx1">
              <a:lumMod val="50000"/>
              <a:lumOff val="50000"/>
            </a:schemeClr>
          </a:solidFill>
          <a:latin typeface="TheSansOffice" panose="020B050304030206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lang="de-DE" sz="1800" kern="1200" dirty="0">
          <a:solidFill>
            <a:schemeClr val="tx1">
              <a:lumMod val="50000"/>
              <a:lumOff val="50000"/>
            </a:schemeClr>
          </a:solidFill>
          <a:latin typeface="TheSansOffice" panose="020B050304030206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lang="de-DE" sz="1600" kern="1200" dirty="0">
          <a:solidFill>
            <a:schemeClr val="tx1">
              <a:lumMod val="50000"/>
              <a:lumOff val="50000"/>
            </a:schemeClr>
          </a:solidFill>
          <a:latin typeface="TheSansOffice" panose="020B050304030206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lang="de-DE" sz="1400" kern="1200" dirty="0">
          <a:solidFill>
            <a:schemeClr val="tx1">
              <a:lumMod val="50000"/>
              <a:lumOff val="50000"/>
            </a:schemeClr>
          </a:solidFill>
          <a:latin typeface="TheSansOffice" panose="020B050304030206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62F8A298-6BF6-437F-85B8-5D80DB0B9A0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100" y="332514"/>
            <a:ext cx="1620000" cy="891000"/>
          </a:xfrm>
          <a:prstGeom prst="rect">
            <a:avLst/>
          </a:prstGeom>
        </p:spPr>
      </p:pic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47E4BE0-165F-42B7-B968-EAD711444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983" y="325857"/>
            <a:ext cx="10515600" cy="1023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2AAC169-1B52-4EE4-9344-3A48A3B7B4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0345293-B086-42DA-A455-8A307FF2A1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61A2683-453E-49ED-918E-F26289BDFC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C9118-1974-485B-BC45-78C6B665DACB}" type="slidenum">
              <a:rPr lang="de-DE" smtClean="0"/>
              <a:t>‹Nr.›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A11E7FB-E0FB-4F13-B67B-162B8D226C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8" t="75397"/>
          <a:stretch/>
        </p:blipFill>
        <p:spPr>
          <a:xfrm>
            <a:off x="-1" y="5700393"/>
            <a:ext cx="12192001" cy="1274721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157818-2E4F-4D24-A6B8-0F11BF2F2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3555" y="1415607"/>
            <a:ext cx="9658739" cy="42778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27756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>
          <a:solidFill>
            <a:srgbClr val="1369B0"/>
          </a:solidFill>
          <a:latin typeface="TheSansOffice" panose="020B050304030206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TheSansOffice" panose="020B050304030206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TheSansOffice" panose="020B050304030206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TheSansOffice" panose="020B050304030206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TheSansOffice" panose="020B050304030206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TheSansOffice" panose="020B050304030206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618">
          <p15:clr>
            <a:srgbClr val="F26B43"/>
          </p15:clr>
        </p15:guide>
        <p15:guide id="4" orient="horz" pos="36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41706B97-CDBF-F50F-D3F0-916F78D0A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967" y="1087220"/>
            <a:ext cx="10515600" cy="2341780"/>
          </a:xfrm>
        </p:spPr>
        <p:txBody>
          <a:bodyPr>
            <a:normAutofit/>
          </a:bodyPr>
          <a:lstStyle/>
          <a:p>
            <a:r>
              <a:rPr lang="de-DE" sz="4800" dirty="0"/>
              <a:t>Vereinspreis 2024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40607FA-9B3E-B0DD-21AE-669BD0524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7257" y="3686696"/>
            <a:ext cx="10515600" cy="1500187"/>
          </a:xfrm>
        </p:spPr>
        <p:txBody>
          <a:bodyPr>
            <a:noAutofit/>
          </a:bodyPr>
          <a:lstStyle/>
          <a:p>
            <a:r>
              <a:rPr lang="de-DE" dirty="0">
                <a:latin typeface="TheSansOffice" panose="020B0604020202020204" charset="0"/>
                <a:cs typeface="TheSansOffice" panose="020B0604020202020204" charset="0"/>
              </a:rPr>
              <a:t>  </a:t>
            </a:r>
            <a:r>
              <a:rPr lang="de-DE" sz="2800" dirty="0">
                <a:latin typeface="TheSansOffice" panose="020B0604020202020204" charset="0"/>
                <a:cs typeface="TheSansOffice" panose="020B0604020202020204" charset="0"/>
              </a:rPr>
              <a:t>Projekt: </a:t>
            </a:r>
            <a:r>
              <a:rPr lang="de-DE" sz="280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  <a:t>Inklusion oder Integration</a:t>
            </a:r>
            <a:br>
              <a:rPr lang="de-DE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r>
              <a:rPr lang="de-DE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  <a:t>  </a:t>
            </a:r>
            <a:r>
              <a:rPr lang="de-DE" dirty="0">
                <a:latin typeface="TheSansOffice" panose="020B0604020202020204" charset="0"/>
                <a:cs typeface="TheSansOffice" panose="020B0604020202020204" charset="0"/>
              </a:rPr>
              <a:t>Verein: 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34723BDB-AFE7-53BB-1065-B5A2CA3C59E5}"/>
              </a:ext>
            </a:extLst>
          </p:cNvPr>
          <p:cNvSpPr txBox="1">
            <a:spLocks/>
          </p:cNvSpPr>
          <p:nvPr/>
        </p:nvSpPr>
        <p:spPr>
          <a:xfrm>
            <a:off x="642433" y="337126"/>
            <a:ext cx="1897117" cy="1500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latin typeface="TheSansOffice" panose="020B0604020202020204" charset="0"/>
                <a:cs typeface="TheSansOffice" panose="020B0604020202020204" charset="0"/>
              </a:rPr>
              <a:t>Vereinslogo </a:t>
            </a:r>
          </a:p>
        </p:txBody>
      </p:sp>
    </p:spTree>
    <p:extLst>
      <p:ext uri="{BB962C8B-B14F-4D97-AF65-F5344CB8AC3E}">
        <p14:creationId xmlns:p14="http://schemas.microsoft.com/office/powerpoint/2010/main" val="3648503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850C308-89CA-4CFA-BE6E-1E65B697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046" y="242279"/>
            <a:ext cx="8896798" cy="1023168"/>
          </a:xfrm>
        </p:spPr>
        <p:txBody>
          <a:bodyPr>
            <a:noAutofit/>
          </a:bodyPr>
          <a:lstStyle/>
          <a:p>
            <a:br>
              <a:rPr lang="de-DE" sz="2000" dirty="0"/>
            </a:br>
            <a:r>
              <a:rPr lang="de-DE" sz="3200" b="0" dirty="0">
                <a:effectLst/>
                <a:latin typeface="TheSansOffice" panose="020B0604020202020204" charset="0"/>
                <a:cs typeface="TheSansOffice" panose="020B0604020202020204" charset="0"/>
              </a:rPr>
              <a:t>Welche Projekte und/oder Maßnahmen habt ihr </a:t>
            </a:r>
            <a:br>
              <a:rPr lang="de-DE" sz="3200" b="0" dirty="0">
                <a:effectLst/>
                <a:latin typeface="TheSansOffice" panose="020B0604020202020204" charset="0"/>
                <a:cs typeface="TheSansOffice" panose="020B0604020202020204" charset="0"/>
              </a:rPr>
            </a:br>
            <a:r>
              <a:rPr lang="de-DE" sz="3200" b="0" dirty="0">
                <a:effectLst/>
                <a:latin typeface="TheSansOffice" panose="020B0604020202020204" charset="0"/>
                <a:cs typeface="TheSansOffice" panose="020B0604020202020204" charset="0"/>
              </a:rPr>
              <a:t>in e</a:t>
            </a:r>
            <a:r>
              <a:rPr lang="de-DE" sz="3200" b="0" dirty="0">
                <a:latin typeface="TheSansOffice" panose="020B0604020202020204" charset="0"/>
                <a:cs typeface="TheSansOffice" panose="020B0604020202020204" charset="0"/>
              </a:rPr>
              <a:t>u</a:t>
            </a:r>
            <a:r>
              <a:rPr lang="de-DE" sz="3200" b="0" dirty="0">
                <a:effectLst/>
                <a:latin typeface="TheSansOffice" panose="020B0604020202020204" charset="0"/>
                <a:cs typeface="TheSansOffice" panose="020B0604020202020204" charset="0"/>
              </a:rPr>
              <a:t>rem Verein entwickelt? </a:t>
            </a:r>
            <a:r>
              <a:rPr lang="de-DE" sz="3200" b="0" dirty="0">
                <a:latin typeface="TheSansOffice" panose="020B0604020202020204" charset="0"/>
                <a:cs typeface="TheSansOffice" panose="020B0604020202020204" charset="0"/>
              </a:rPr>
              <a:t> </a:t>
            </a: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C15254B1-106D-418F-5E7C-8CA76643D77B}"/>
              </a:ext>
            </a:extLst>
          </p:cNvPr>
          <p:cNvSpPr txBox="1">
            <a:spLocks/>
          </p:cNvSpPr>
          <p:nvPr/>
        </p:nvSpPr>
        <p:spPr>
          <a:xfrm>
            <a:off x="1115046" y="1903882"/>
            <a:ext cx="10775263" cy="4277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2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</a:rPr>
              <a:t>Überschrift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  <a:sym typeface="Wingdings" panose="05000000000000000000" pitchFamily="2" charset="2"/>
              </a:rPr>
              <a:t> Text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br>
              <a:rPr lang="de-DE" sz="1800" dirty="0">
                <a:latin typeface="TheSansOffice" panose="020B0604020202020204" charset="0"/>
                <a:cs typeface="TheSansOffice" panose="020B0604020202020204" charset="0"/>
              </a:rPr>
            </a:br>
            <a:endParaRPr lang="de-DE" sz="1800" dirty="0">
              <a:latin typeface="TheSansOffice" panose="020B0604020202020204" charset="0"/>
              <a:cs typeface="TheSansOffi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313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850C308-89CA-4CFA-BE6E-1E65B697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046" y="226513"/>
            <a:ext cx="8896798" cy="1023168"/>
          </a:xfrm>
        </p:spPr>
        <p:txBody>
          <a:bodyPr>
            <a:noAutofit/>
          </a:bodyPr>
          <a:lstStyle/>
          <a:p>
            <a:br>
              <a:rPr lang="de-DE" sz="2800" b="0" dirty="0">
                <a:latin typeface="TheSansOffice" panose="020B0604020202020204" charset="0"/>
                <a:cs typeface="TheSansOffice" panose="020B0604020202020204" charset="0"/>
              </a:rPr>
            </a:br>
            <a:r>
              <a:rPr lang="de-DE" sz="3200" b="0" dirty="0">
                <a:effectLst/>
                <a:latin typeface="TheSansOffice" panose="020B0604020202020204" charset="0"/>
                <a:cs typeface="TheSansOffice" panose="020B0604020202020204" charset="0"/>
              </a:rPr>
              <a:t>Welche Erfahrungswerte habt ihr bereits gemacht?</a:t>
            </a:r>
            <a:endParaRPr lang="de-DE" sz="3200" b="0" dirty="0">
              <a:latin typeface="TheSansOffice" panose="020B0604020202020204" charset="0"/>
              <a:cs typeface="TheSansOffice" panose="020B0604020202020204" charset="0"/>
            </a:endParaRP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3C949EAB-7C19-8D8E-98EC-A332188D8543}"/>
              </a:ext>
            </a:extLst>
          </p:cNvPr>
          <p:cNvSpPr txBox="1">
            <a:spLocks/>
          </p:cNvSpPr>
          <p:nvPr/>
        </p:nvSpPr>
        <p:spPr>
          <a:xfrm>
            <a:off x="1115046" y="1903882"/>
            <a:ext cx="10775263" cy="4277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2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</a:rPr>
              <a:t>Überschrift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  <a:sym typeface="Wingdings" panose="05000000000000000000" pitchFamily="2" charset="2"/>
              </a:rPr>
              <a:t> Text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br>
              <a:rPr lang="de-DE" sz="1800" dirty="0">
                <a:latin typeface="TheSansOffice" panose="020B0604020202020204" charset="0"/>
                <a:cs typeface="TheSansOffice" panose="020B0604020202020204" charset="0"/>
              </a:rPr>
            </a:br>
            <a:endParaRPr lang="de-DE" sz="1800" dirty="0">
              <a:latin typeface="TheSansOffice" panose="020B0604020202020204" charset="0"/>
              <a:cs typeface="TheSansOffi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929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850C308-89CA-4CFA-BE6E-1E65B697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046" y="321106"/>
            <a:ext cx="8896798" cy="1023168"/>
          </a:xfrm>
        </p:spPr>
        <p:txBody>
          <a:bodyPr>
            <a:noAutofit/>
          </a:bodyPr>
          <a:lstStyle/>
          <a:p>
            <a:br>
              <a:rPr lang="de-DE" sz="2800" b="0" dirty="0">
                <a:latin typeface="TheSansOffice" panose="020B0604020202020204" charset="0"/>
                <a:cs typeface="TheSansOffice" panose="020B0604020202020204" charset="0"/>
              </a:rPr>
            </a:br>
            <a: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 geht einfach? </a:t>
            </a:r>
            <a:b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 sind eure Stärken, die ihr nutzt?</a:t>
            </a: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3200" b="0" dirty="0">
              <a:latin typeface="TheSansOffice" panose="020B0604020202020204" charset="0"/>
              <a:cs typeface="TheSansOffice" panose="020B0604020202020204" charset="0"/>
            </a:endParaRP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3C949EAB-7C19-8D8E-98EC-A332188D8543}"/>
              </a:ext>
            </a:extLst>
          </p:cNvPr>
          <p:cNvSpPr txBox="1">
            <a:spLocks/>
          </p:cNvSpPr>
          <p:nvPr/>
        </p:nvSpPr>
        <p:spPr>
          <a:xfrm>
            <a:off x="1115046" y="1903882"/>
            <a:ext cx="10775263" cy="4277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2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</a:rPr>
              <a:t>Überschrift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  <a:sym typeface="Wingdings" panose="05000000000000000000" pitchFamily="2" charset="2"/>
              </a:rPr>
              <a:t> Text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br>
              <a:rPr lang="de-DE" sz="1800" dirty="0">
                <a:latin typeface="TheSansOffice" panose="020B0604020202020204" charset="0"/>
                <a:cs typeface="TheSansOffice" panose="020B0604020202020204" charset="0"/>
              </a:rPr>
            </a:br>
            <a:endParaRPr lang="de-DE" sz="1800" dirty="0">
              <a:latin typeface="TheSansOffice" panose="020B0604020202020204" charset="0"/>
              <a:cs typeface="TheSansOffi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405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850C308-89CA-4CFA-BE6E-1E65B697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046" y="226513"/>
            <a:ext cx="8896798" cy="1023168"/>
          </a:xfrm>
        </p:spPr>
        <p:txBody>
          <a:bodyPr>
            <a:noAutofit/>
          </a:bodyPr>
          <a:lstStyle/>
          <a:p>
            <a:br>
              <a:rPr lang="de-DE" sz="2800" b="0" dirty="0">
                <a:latin typeface="TheSansOffice" panose="020B0604020202020204" charset="0"/>
                <a:cs typeface="TheSansOffice" panose="020B0604020202020204" charset="0"/>
              </a:rPr>
            </a:br>
            <a:br>
              <a:rPr lang="de-DE" sz="2800" b="0" dirty="0">
                <a:latin typeface="TheSansOffice" panose="020B0604020202020204" charset="0"/>
                <a:cs typeface="TheSansOffice" panose="020B0604020202020204" charset="0"/>
              </a:rPr>
            </a:br>
            <a:br>
              <a:rPr lang="de-DE" sz="2800" b="0" dirty="0">
                <a:latin typeface="TheSansOffice" panose="020B0604020202020204" charset="0"/>
                <a:cs typeface="TheSansOffice" panose="020B0604020202020204" charset="0"/>
              </a:rPr>
            </a:br>
            <a: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 fällt schwer? Wo steht ihr euch selbst im Weg, was sind Schwächen, an denen ihr arbeitet?</a:t>
            </a: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3200" b="0" dirty="0">
              <a:latin typeface="TheSansOffice" panose="020B0604020202020204" charset="0"/>
              <a:cs typeface="TheSansOffice" panose="020B0604020202020204" charset="0"/>
            </a:endParaRP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3C949EAB-7C19-8D8E-98EC-A332188D8543}"/>
              </a:ext>
            </a:extLst>
          </p:cNvPr>
          <p:cNvSpPr txBox="1">
            <a:spLocks/>
          </p:cNvSpPr>
          <p:nvPr/>
        </p:nvSpPr>
        <p:spPr>
          <a:xfrm>
            <a:off x="1115046" y="1903882"/>
            <a:ext cx="10775263" cy="4277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2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</a:rPr>
              <a:t>Überschrift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  <a:sym typeface="Wingdings" panose="05000000000000000000" pitchFamily="2" charset="2"/>
              </a:rPr>
              <a:t> Text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br>
              <a:rPr lang="de-DE" sz="1800" dirty="0">
                <a:latin typeface="TheSansOffice" panose="020B0604020202020204" charset="0"/>
                <a:cs typeface="TheSansOffice" panose="020B0604020202020204" charset="0"/>
              </a:rPr>
            </a:br>
            <a:endParaRPr lang="de-DE" sz="1800" dirty="0">
              <a:latin typeface="TheSansOffice" panose="020B0604020202020204" charset="0"/>
              <a:cs typeface="TheSansOffi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071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850C308-89CA-4CFA-BE6E-1E65B697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453" y="407817"/>
            <a:ext cx="8896798" cy="1023168"/>
          </a:xfrm>
        </p:spPr>
        <p:txBody>
          <a:bodyPr>
            <a:noAutofit/>
          </a:bodyPr>
          <a:lstStyle/>
          <a:p>
            <a:br>
              <a:rPr lang="de-DE" sz="2800" b="0" dirty="0">
                <a:latin typeface="TheSansOffice" panose="020B0604020202020204" charset="0"/>
                <a:cs typeface="TheSansOffice" panose="020B0604020202020204" charset="0"/>
              </a:rPr>
            </a:br>
            <a:br>
              <a:rPr lang="de-DE" sz="2800" b="0" dirty="0">
                <a:latin typeface="TheSansOffice" panose="020B0604020202020204" charset="0"/>
                <a:cs typeface="TheSansOffice" panose="020B0604020202020204" charset="0"/>
              </a:rPr>
            </a:br>
            <a:br>
              <a:rPr lang="de-DE" sz="2800" b="0" dirty="0">
                <a:latin typeface="TheSansOffice" panose="020B0604020202020204" charset="0"/>
                <a:cs typeface="TheSansOffice" panose="020B0604020202020204" charset="0"/>
              </a:rPr>
            </a:br>
            <a: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Welche Vereinbarungen trefft ihr mit dem Vorstand, den anderen Mitgliedern und eurer Zielgruppe?</a:t>
            </a: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3200" b="0" dirty="0">
              <a:latin typeface="TheSansOffice" panose="020B0604020202020204" charset="0"/>
              <a:cs typeface="TheSansOffice" panose="020B0604020202020204" charset="0"/>
            </a:endParaRP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3C949EAB-7C19-8D8E-98EC-A332188D8543}"/>
              </a:ext>
            </a:extLst>
          </p:cNvPr>
          <p:cNvSpPr txBox="1">
            <a:spLocks/>
          </p:cNvSpPr>
          <p:nvPr/>
        </p:nvSpPr>
        <p:spPr>
          <a:xfrm>
            <a:off x="1115046" y="1903882"/>
            <a:ext cx="10775263" cy="4277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2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</a:rPr>
              <a:t>Überschrift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  <a:sym typeface="Wingdings" panose="05000000000000000000" pitchFamily="2" charset="2"/>
              </a:rPr>
              <a:t> Text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br>
              <a:rPr lang="de-DE" sz="1800" dirty="0">
                <a:latin typeface="TheSansOffice" panose="020B0604020202020204" charset="0"/>
                <a:cs typeface="TheSansOffice" panose="020B0604020202020204" charset="0"/>
              </a:rPr>
            </a:br>
            <a:endParaRPr lang="de-DE" sz="1800" dirty="0">
              <a:latin typeface="TheSansOffice" panose="020B0604020202020204" charset="0"/>
              <a:cs typeface="TheSansOffi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888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850C308-89CA-4CFA-BE6E-1E65B697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36" y="289576"/>
            <a:ext cx="8896798" cy="1023168"/>
          </a:xfrm>
        </p:spPr>
        <p:txBody>
          <a:bodyPr>
            <a:noAutofit/>
          </a:bodyPr>
          <a:lstStyle/>
          <a:p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Welche Strukturen und Prozesse habt ihr aufgebaut, um das Projekt langfristig im Verein abzusichern?</a:t>
            </a: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3200" b="0" dirty="0">
              <a:latin typeface="TheSansOffice" panose="020B0604020202020204" charset="0"/>
              <a:cs typeface="TheSansOffice" panose="020B0604020202020204" charset="0"/>
            </a:endParaRP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3C949EAB-7C19-8D8E-98EC-A332188D8543}"/>
              </a:ext>
            </a:extLst>
          </p:cNvPr>
          <p:cNvSpPr txBox="1">
            <a:spLocks/>
          </p:cNvSpPr>
          <p:nvPr/>
        </p:nvSpPr>
        <p:spPr>
          <a:xfrm>
            <a:off x="1115046" y="1903882"/>
            <a:ext cx="10775263" cy="4277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2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</a:rPr>
              <a:t>Überschrift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  <a:sym typeface="Wingdings" panose="05000000000000000000" pitchFamily="2" charset="2"/>
              </a:rPr>
              <a:t> Text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br>
              <a:rPr lang="de-DE" sz="1800" dirty="0">
                <a:latin typeface="TheSansOffice" panose="020B0604020202020204" charset="0"/>
                <a:cs typeface="TheSansOffice" panose="020B0604020202020204" charset="0"/>
              </a:rPr>
            </a:br>
            <a:endParaRPr lang="de-DE" sz="1800" dirty="0">
              <a:latin typeface="TheSansOffice" panose="020B0604020202020204" charset="0"/>
              <a:cs typeface="TheSansOffi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945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850C308-89CA-4CFA-BE6E-1E65B697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36" y="289576"/>
            <a:ext cx="8896798" cy="1023168"/>
          </a:xfrm>
        </p:spPr>
        <p:txBody>
          <a:bodyPr>
            <a:noAutofit/>
          </a:bodyPr>
          <a:lstStyle/>
          <a:p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Habt ihr Regeln oder eure Satzung im Verein verändert?</a:t>
            </a: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3200" b="0" dirty="0">
              <a:latin typeface="TheSansOffice" panose="020B0604020202020204" charset="0"/>
              <a:cs typeface="TheSansOffice" panose="020B0604020202020204" charset="0"/>
            </a:endParaRP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3C949EAB-7C19-8D8E-98EC-A332188D8543}"/>
              </a:ext>
            </a:extLst>
          </p:cNvPr>
          <p:cNvSpPr txBox="1">
            <a:spLocks/>
          </p:cNvSpPr>
          <p:nvPr/>
        </p:nvSpPr>
        <p:spPr>
          <a:xfrm>
            <a:off x="1115046" y="1903882"/>
            <a:ext cx="10775263" cy="4277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2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</a:rPr>
              <a:t>Überschrift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  <a:sym typeface="Wingdings" panose="05000000000000000000" pitchFamily="2" charset="2"/>
              </a:rPr>
              <a:t> Text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br>
              <a:rPr lang="de-DE" sz="1800" dirty="0">
                <a:latin typeface="TheSansOffice" panose="020B0604020202020204" charset="0"/>
                <a:cs typeface="TheSansOffice" panose="020B0604020202020204" charset="0"/>
              </a:rPr>
            </a:br>
            <a:endParaRPr lang="de-DE" sz="1800" dirty="0">
              <a:latin typeface="TheSansOffice" panose="020B0604020202020204" charset="0"/>
              <a:cs typeface="TheSansOffi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227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850C308-89CA-4CFA-BE6E-1E65B697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046" y="321107"/>
            <a:ext cx="8896798" cy="1023168"/>
          </a:xfrm>
        </p:spPr>
        <p:txBody>
          <a:bodyPr>
            <a:noAutofit/>
          </a:bodyPr>
          <a:lstStyle/>
          <a:p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Welche anderen Akteure außerhalb des Vereins </a:t>
            </a:r>
            <a:b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sind mit eingebunden?</a:t>
            </a: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3200" b="0" dirty="0">
              <a:latin typeface="TheSansOffice" panose="020B0604020202020204" charset="0"/>
              <a:cs typeface="TheSansOffice" panose="020B0604020202020204" charset="0"/>
            </a:endParaRP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3C949EAB-7C19-8D8E-98EC-A332188D8543}"/>
              </a:ext>
            </a:extLst>
          </p:cNvPr>
          <p:cNvSpPr txBox="1">
            <a:spLocks/>
          </p:cNvSpPr>
          <p:nvPr/>
        </p:nvSpPr>
        <p:spPr>
          <a:xfrm>
            <a:off x="1115046" y="1903882"/>
            <a:ext cx="10775263" cy="4277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2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</a:rPr>
              <a:t>Überschrift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  <a:sym typeface="Wingdings" panose="05000000000000000000" pitchFamily="2" charset="2"/>
              </a:rPr>
              <a:t> Text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br>
              <a:rPr lang="de-DE" sz="1800" dirty="0">
                <a:latin typeface="TheSansOffice" panose="020B0604020202020204" charset="0"/>
                <a:cs typeface="TheSansOffice" panose="020B0604020202020204" charset="0"/>
              </a:rPr>
            </a:br>
            <a:endParaRPr lang="de-DE" sz="1800" dirty="0">
              <a:latin typeface="TheSansOffice" panose="020B0604020202020204" charset="0"/>
              <a:cs typeface="TheSansOffi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995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850C308-89CA-4CFA-BE6E-1E65B697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046" y="392052"/>
            <a:ext cx="8896798" cy="1023168"/>
          </a:xfrm>
        </p:spPr>
        <p:txBody>
          <a:bodyPr>
            <a:noAutofit/>
          </a:bodyPr>
          <a:lstStyle/>
          <a:p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3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Habt ihr Fördermittel beantragt und bekommen?</a:t>
            </a:r>
            <a:b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3200" b="0" dirty="0">
              <a:latin typeface="TheSansOffice" panose="020B0604020202020204" charset="0"/>
              <a:cs typeface="TheSansOffice" panose="020B0604020202020204" charset="0"/>
            </a:endParaRP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3C949EAB-7C19-8D8E-98EC-A332188D8543}"/>
              </a:ext>
            </a:extLst>
          </p:cNvPr>
          <p:cNvSpPr txBox="1">
            <a:spLocks/>
          </p:cNvSpPr>
          <p:nvPr/>
        </p:nvSpPr>
        <p:spPr>
          <a:xfrm>
            <a:off x="1115046" y="1903882"/>
            <a:ext cx="10775263" cy="4277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2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</a:rPr>
              <a:t>Überschrift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  <a:sym typeface="Wingdings" panose="05000000000000000000" pitchFamily="2" charset="2"/>
              </a:rPr>
              <a:t> Text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br>
              <a:rPr lang="de-DE" sz="1800" dirty="0">
                <a:latin typeface="TheSansOffice" panose="020B0604020202020204" charset="0"/>
                <a:cs typeface="TheSansOffice" panose="020B0604020202020204" charset="0"/>
              </a:rPr>
            </a:br>
            <a:endParaRPr lang="de-DE" sz="1800" dirty="0">
              <a:latin typeface="TheSansOffice" panose="020B0604020202020204" charset="0"/>
              <a:cs typeface="TheSansOffi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093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850C308-89CA-4CFA-BE6E-1E65B697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046" y="439348"/>
            <a:ext cx="9455733" cy="1023168"/>
          </a:xfrm>
        </p:spPr>
        <p:txBody>
          <a:bodyPr>
            <a:noAutofit/>
          </a:bodyPr>
          <a:lstStyle/>
          <a:p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3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 nutzt ihr das Projekt für eure </a:t>
            </a:r>
            <a:b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Öffentlichkeitsarbeit?</a:t>
            </a: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3200" b="0" dirty="0">
              <a:latin typeface="TheSansOffice" panose="020B0604020202020204" charset="0"/>
              <a:cs typeface="TheSansOffice" panose="020B0604020202020204" charset="0"/>
            </a:endParaRP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3C949EAB-7C19-8D8E-98EC-A332188D8543}"/>
              </a:ext>
            </a:extLst>
          </p:cNvPr>
          <p:cNvSpPr txBox="1">
            <a:spLocks/>
          </p:cNvSpPr>
          <p:nvPr/>
        </p:nvSpPr>
        <p:spPr>
          <a:xfrm>
            <a:off x="1115046" y="1903882"/>
            <a:ext cx="10775263" cy="4277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2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</a:rPr>
              <a:t>Überschrift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  <a:sym typeface="Wingdings" panose="05000000000000000000" pitchFamily="2" charset="2"/>
              </a:rPr>
              <a:t> Text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br>
              <a:rPr lang="de-DE" sz="1800" dirty="0">
                <a:latin typeface="TheSansOffice" panose="020B0604020202020204" charset="0"/>
                <a:cs typeface="TheSansOffice" panose="020B0604020202020204" charset="0"/>
              </a:rPr>
            </a:br>
            <a:endParaRPr lang="de-DE" sz="1800" dirty="0">
              <a:latin typeface="TheSansOffice" panose="020B0604020202020204" charset="0"/>
              <a:cs typeface="TheSansOffi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957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850C308-89CA-4CFA-BE6E-1E65B697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046" y="565472"/>
            <a:ext cx="9455733" cy="1023168"/>
          </a:xfrm>
        </p:spPr>
        <p:txBody>
          <a:bodyPr>
            <a:noAutofit/>
          </a:bodyPr>
          <a:lstStyle/>
          <a:p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3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b="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Welche Probleme könnt ihr allein nicht bewältigen </a:t>
            </a:r>
            <a:b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 wünscht euch Unterstützung durch Ruderdeutschland? </a:t>
            </a: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3200" b="0" dirty="0">
              <a:latin typeface="TheSansOffice" panose="020B0604020202020204" charset="0"/>
              <a:cs typeface="TheSansOffice" panose="020B0604020202020204" charset="0"/>
            </a:endParaRP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3C949EAB-7C19-8D8E-98EC-A332188D8543}"/>
              </a:ext>
            </a:extLst>
          </p:cNvPr>
          <p:cNvSpPr txBox="1">
            <a:spLocks/>
          </p:cNvSpPr>
          <p:nvPr/>
        </p:nvSpPr>
        <p:spPr>
          <a:xfrm>
            <a:off x="1115046" y="1903882"/>
            <a:ext cx="10775263" cy="4277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2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</a:rPr>
              <a:t>Überschrift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  <a:sym typeface="Wingdings" panose="05000000000000000000" pitchFamily="2" charset="2"/>
              </a:rPr>
              <a:t> Text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br>
              <a:rPr lang="de-DE" sz="1800" dirty="0">
                <a:latin typeface="TheSansOffice" panose="020B0604020202020204" charset="0"/>
                <a:cs typeface="TheSansOffice" panose="020B0604020202020204" charset="0"/>
              </a:rPr>
            </a:br>
            <a:endParaRPr lang="de-DE" sz="1800" dirty="0">
              <a:latin typeface="TheSansOffice" panose="020B0604020202020204" charset="0"/>
              <a:cs typeface="TheSansOffi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546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850C308-89CA-4CFA-BE6E-1E65B697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046" y="565472"/>
            <a:ext cx="9455733" cy="1023168"/>
          </a:xfrm>
        </p:spPr>
        <p:txBody>
          <a:bodyPr>
            <a:noAutofit/>
          </a:bodyPr>
          <a:lstStyle/>
          <a:p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3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b="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Welche Tipps habt ihr für interessierte Vereine?</a:t>
            </a:r>
            <a:b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3200" b="0" dirty="0">
              <a:latin typeface="TheSansOffice" panose="020B0604020202020204" charset="0"/>
              <a:cs typeface="TheSansOffice" panose="020B0604020202020204" charset="0"/>
            </a:endParaRP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3C949EAB-7C19-8D8E-98EC-A332188D8543}"/>
              </a:ext>
            </a:extLst>
          </p:cNvPr>
          <p:cNvSpPr txBox="1">
            <a:spLocks/>
          </p:cNvSpPr>
          <p:nvPr/>
        </p:nvSpPr>
        <p:spPr>
          <a:xfrm>
            <a:off x="1115046" y="1903882"/>
            <a:ext cx="10775263" cy="4277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2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</a:rPr>
              <a:t>Überschrift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  <a:sym typeface="Wingdings" panose="05000000000000000000" pitchFamily="2" charset="2"/>
              </a:rPr>
              <a:t> Text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br>
              <a:rPr lang="de-DE" sz="1800" dirty="0">
                <a:latin typeface="TheSansOffice" panose="020B0604020202020204" charset="0"/>
                <a:cs typeface="TheSansOffice" panose="020B0604020202020204" charset="0"/>
              </a:rPr>
            </a:br>
            <a:endParaRPr lang="de-DE" sz="1800" dirty="0">
              <a:latin typeface="TheSansOffice" panose="020B0604020202020204" charset="0"/>
              <a:cs typeface="TheSansOffi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077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850C308-89CA-4CFA-BE6E-1E65B697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046" y="289575"/>
            <a:ext cx="9455733" cy="1023168"/>
          </a:xfrm>
        </p:spPr>
        <p:txBody>
          <a:bodyPr>
            <a:noAutofit/>
          </a:bodyPr>
          <a:lstStyle/>
          <a:p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3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b="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 sind eure Herzensmomente, die euch und </a:t>
            </a:r>
            <a:b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 Projektbeteiligten glücklich machen?</a:t>
            </a: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3200" b="0" dirty="0">
              <a:latin typeface="TheSansOffice" panose="020B0604020202020204" charset="0"/>
              <a:cs typeface="TheSansOffice" panose="020B0604020202020204" charset="0"/>
            </a:endParaRP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3C949EAB-7C19-8D8E-98EC-A332188D8543}"/>
              </a:ext>
            </a:extLst>
          </p:cNvPr>
          <p:cNvSpPr txBox="1">
            <a:spLocks/>
          </p:cNvSpPr>
          <p:nvPr/>
        </p:nvSpPr>
        <p:spPr>
          <a:xfrm>
            <a:off x="1115046" y="1903882"/>
            <a:ext cx="10775263" cy="4277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2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</a:rPr>
              <a:t>Überschrift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  <a:sym typeface="Wingdings" panose="05000000000000000000" pitchFamily="2" charset="2"/>
              </a:rPr>
              <a:t> Text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br>
              <a:rPr lang="de-DE" sz="1800" dirty="0">
                <a:latin typeface="TheSansOffice" panose="020B0604020202020204" charset="0"/>
                <a:cs typeface="TheSansOffice" panose="020B0604020202020204" charset="0"/>
              </a:rPr>
            </a:br>
            <a:endParaRPr lang="de-DE" sz="1800" dirty="0">
              <a:latin typeface="TheSansOffice" panose="020B0604020202020204" charset="0"/>
              <a:cs typeface="TheSansOffi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148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850C308-89CA-4CFA-BE6E-1E65B697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046" y="431465"/>
            <a:ext cx="9455733" cy="1023168"/>
          </a:xfrm>
        </p:spPr>
        <p:txBody>
          <a:bodyPr>
            <a:noAutofit/>
          </a:bodyPr>
          <a:lstStyle/>
          <a:p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b="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2800" kern="100" dirty="0">
                <a:effectLst/>
                <a:latin typeface="TheSansOffice" panose="020B0604020202020204" charset="0"/>
                <a:ea typeface="Calibri" panose="020F0502020204030204" pitchFamily="34" charset="0"/>
                <a:cs typeface="TheSansOffice" panose="020B0604020202020204" charset="0"/>
              </a:rPr>
            </a:br>
            <a:br>
              <a:rPr lang="de-DE" sz="3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b="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3200" b="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Fünf</a:t>
            </a:r>
            <a: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Argumente: Weshalb lohnt sich ein </a:t>
            </a:r>
            <a:b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solches Projekt für Rudervereine?</a:t>
            </a: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de-DE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DE" sz="3200" b="0" dirty="0">
              <a:latin typeface="TheSansOffice" panose="020B0604020202020204" charset="0"/>
              <a:cs typeface="TheSansOffice" panose="020B0604020202020204" charset="0"/>
            </a:endParaRP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3C949EAB-7C19-8D8E-98EC-A332188D8543}"/>
              </a:ext>
            </a:extLst>
          </p:cNvPr>
          <p:cNvSpPr txBox="1">
            <a:spLocks/>
          </p:cNvSpPr>
          <p:nvPr/>
        </p:nvSpPr>
        <p:spPr>
          <a:xfrm>
            <a:off x="1115046" y="1903882"/>
            <a:ext cx="10775263" cy="4277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5000"/>
              </a:lnSpc>
              <a:spcBef>
                <a:spcPts val="12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TheSansOffice" panose="020B050304030206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</a:rPr>
              <a:t>Überschrift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TheSansOffice" panose="020B0604020202020204" charset="0"/>
                <a:cs typeface="TheSansOffice" panose="020B0604020202020204" charset="0"/>
                <a:sym typeface="Wingdings" panose="05000000000000000000" pitchFamily="2" charset="2"/>
              </a:rPr>
              <a:t> Text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latin typeface="TheSansOffice" panose="020B0604020202020204" charset="0"/>
              <a:cs typeface="TheSansOffice" panose="020B060402020202020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000"/>
              <a:buNone/>
              <a:tabLst>
                <a:tab pos="457200" algn="l"/>
              </a:tabLst>
            </a:pPr>
            <a:br>
              <a:rPr lang="de-DE" sz="1800" dirty="0">
                <a:latin typeface="TheSansOffice" panose="020B0604020202020204" charset="0"/>
                <a:cs typeface="TheSansOffice" panose="020B0604020202020204" charset="0"/>
              </a:rPr>
            </a:br>
            <a:endParaRPr lang="de-DE" sz="1800" dirty="0">
              <a:latin typeface="TheSansOffice" panose="020B0604020202020204" charset="0"/>
              <a:cs typeface="TheSansOffi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595051"/>
      </p:ext>
    </p:extLst>
  </p:cSld>
  <p:clrMapOvr>
    <a:masterClrMapping/>
  </p:clrMapOvr>
</p:sld>
</file>

<file path=ppt/theme/theme1.xml><?xml version="1.0" encoding="utf-8"?>
<a:theme xmlns:a="http://schemas.openxmlformats.org/drawingml/2006/main" name="Ohne Wel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it Welle">
  <a:themeElements>
    <a:clrScheme name="DRV Rudertagsvorlag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00B050"/>
      </a:accent2>
      <a:accent3>
        <a:srgbClr val="00B0F0"/>
      </a:accent3>
      <a:accent4>
        <a:srgbClr val="FF0000"/>
      </a:accent4>
      <a:accent5>
        <a:srgbClr val="FFFFFF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380</Words>
  <Application>Microsoft Office PowerPoint</Application>
  <PresentationFormat>Breitbild</PresentationFormat>
  <Paragraphs>87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15</vt:i4>
      </vt:variant>
    </vt:vector>
  </HeadingPairs>
  <TitlesOfParts>
    <vt:vector size="20" baseType="lpstr">
      <vt:lpstr>Arial</vt:lpstr>
      <vt:lpstr>TheSansOffice</vt:lpstr>
      <vt:lpstr>Calibri</vt:lpstr>
      <vt:lpstr>Ohne Welle</vt:lpstr>
      <vt:lpstr>Mit Welle</vt:lpstr>
      <vt:lpstr>Vereinspreis 2024</vt:lpstr>
      <vt:lpstr> Welche Projekte und/oder Maßnahmen habt ihr  in eurem Verein entwickelt?  </vt:lpstr>
      <vt:lpstr> Welche Erfahrungswerte habt ihr bereits gemacht?</vt:lpstr>
      <vt:lpstr> Was geht einfach?  Was sind eure Stärken, die ihr nutzt? </vt:lpstr>
      <vt:lpstr>   Was fällt schwer? Wo steht ihr euch selbst im Weg, was sind Schwächen, an denen ihr arbeitet?  </vt:lpstr>
      <vt:lpstr>   Welche Vereinbarungen trefft ihr mit dem Vorstand, den anderen Mitgliedern und eurer Zielgruppe?   </vt:lpstr>
      <vt:lpstr>     Welche Strukturen und Prozesse habt ihr aufgebaut, um das Projekt langfristig im Verein abzusichern?    </vt:lpstr>
      <vt:lpstr>      Habt ihr Regeln oder eure Satzung im Verein verändert?     </vt:lpstr>
      <vt:lpstr>      Welche anderen Akteure außerhalb des Vereins  sind mit eingebunden?     </vt:lpstr>
      <vt:lpstr>       Habt ihr Fördermittel beantragt und bekommen?      </vt:lpstr>
      <vt:lpstr>       Wie nutzt ihr das Projekt für eure  Öffentlichkeitsarbeit?       </vt:lpstr>
      <vt:lpstr>        Welche Probleme könnt ihr allein nicht bewältigen  und wünscht euch Unterstützung durch Ruderdeutschland?         </vt:lpstr>
      <vt:lpstr>        Welche Tipps habt ihr für interessierte Vereine?        </vt:lpstr>
      <vt:lpstr>        Was sind eure Herzensmomente, die euch und  alle Projektbeteiligten glücklich machen?       </vt:lpstr>
      <vt:lpstr>        Fünf Argumente: Weshalb lohnt sich ein  solches Projekt für Rudervereine?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Jens Hundertmark</dc:creator>
  <cp:lastModifiedBy>Cornelia Stampnik</cp:lastModifiedBy>
  <cp:revision>115</cp:revision>
  <cp:lastPrinted>2022-08-31T14:14:21Z</cp:lastPrinted>
  <dcterms:created xsi:type="dcterms:W3CDTF">2018-09-28T18:36:57Z</dcterms:created>
  <dcterms:modified xsi:type="dcterms:W3CDTF">2023-05-30T19:49:05Z</dcterms:modified>
</cp:coreProperties>
</file>