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8" r:id="rId2"/>
    <p:sldMasterId id="2147483660" r:id="rId3"/>
  </p:sldMasterIdLst>
  <p:notesMasterIdLst>
    <p:notesMasterId r:id="rId49"/>
  </p:notesMasterIdLst>
  <p:handoutMasterIdLst>
    <p:handoutMasterId r:id="rId50"/>
  </p:handoutMasterIdLst>
  <p:sldIdLst>
    <p:sldId id="270" r:id="rId4"/>
    <p:sldId id="304" r:id="rId5"/>
    <p:sldId id="305" r:id="rId6"/>
    <p:sldId id="306" r:id="rId7"/>
    <p:sldId id="307" r:id="rId8"/>
    <p:sldId id="308" r:id="rId9"/>
    <p:sldId id="309" r:id="rId10"/>
    <p:sldId id="310" r:id="rId11"/>
    <p:sldId id="311" r:id="rId12"/>
    <p:sldId id="312" r:id="rId13"/>
    <p:sldId id="313" r:id="rId14"/>
    <p:sldId id="314" r:id="rId15"/>
    <p:sldId id="274" r:id="rId16"/>
    <p:sldId id="275" r:id="rId17"/>
    <p:sldId id="269"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72" r:id="rId37"/>
    <p:sldId id="257" r:id="rId38"/>
    <p:sldId id="295" r:id="rId39"/>
    <p:sldId id="296" r:id="rId40"/>
    <p:sldId id="297" r:id="rId41"/>
    <p:sldId id="298" r:id="rId42"/>
    <p:sldId id="299" r:id="rId43"/>
    <p:sldId id="300" r:id="rId44"/>
    <p:sldId id="301" r:id="rId45"/>
    <p:sldId id="302" r:id="rId46"/>
    <p:sldId id="303" r:id="rId47"/>
    <p:sldId id="263" r:id="rId48"/>
  </p:sldIdLst>
  <p:sldSz cx="12192000" cy="6858000"/>
  <p:notesSz cx="6858000" cy="9144000"/>
  <p:embeddedFontLst>
    <p:embeddedFont>
      <p:font typeface="Calibri" panose="020F0502020204030204" pitchFamily="34" charset="0"/>
      <p:regular r:id="rId51"/>
      <p:bold r:id="rId52"/>
      <p:italic r:id="rId53"/>
      <p:boldItalic r:id="rId54"/>
    </p:embeddedFont>
    <p:embeddedFont>
      <p:font typeface="TheSansOffice" panose="020B0503040302060204" pitchFamily="34" charset="0"/>
      <p:regular r:id="rId55"/>
      <p:bold r:id="rId56"/>
      <p:italic r:id="rId57"/>
      <p:boldItalic r:id="rId5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stiegsfolie" id="{BEDB603A-4BCD-44AC-BE1E-15286EA6DE30}">
          <p14:sldIdLst>
            <p14:sldId id="270"/>
          </p14:sldIdLst>
        </p14:section>
        <p14:section name="Hauptteil" id="{C75DD15B-F1A9-4663-9C1D-609962B1D4B3}">
          <p14:sldIdLst>
            <p14:sldId id="304"/>
            <p14:sldId id="305"/>
            <p14:sldId id="306"/>
            <p14:sldId id="307"/>
            <p14:sldId id="308"/>
            <p14:sldId id="309"/>
            <p14:sldId id="310"/>
            <p14:sldId id="311"/>
            <p14:sldId id="312"/>
            <p14:sldId id="313"/>
            <p14:sldId id="314"/>
            <p14:sldId id="274"/>
            <p14:sldId id="275"/>
            <p14:sldId id="269"/>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72"/>
            <p14:sldId id="257"/>
            <p14:sldId id="295"/>
            <p14:sldId id="296"/>
            <p14:sldId id="297"/>
            <p14:sldId id="298"/>
            <p14:sldId id="299"/>
            <p14:sldId id="300"/>
            <p14:sldId id="301"/>
            <p14:sldId id="302"/>
            <p14:sldId id="303"/>
            <p14:sldId id="26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jo Hollatz" initials="HH" lastIdx="6" clrIdx="0"/>
  <p:cmAuthor id="2" name="Rolf" initials="R"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9B0"/>
    <a:srgbClr val="0069B4"/>
    <a:srgbClr val="0A64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4" autoAdjust="0"/>
  </p:normalViewPr>
  <p:slideViewPr>
    <p:cSldViewPr snapToGrid="0">
      <p:cViewPr varScale="1">
        <p:scale>
          <a:sx n="107" d="100"/>
          <a:sy n="107" d="100"/>
        </p:scale>
        <p:origin x="696" y="11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6.fntdata"/><Relationship Id="rId8" Type="http://schemas.openxmlformats.org/officeDocument/2006/relationships/slide" Target="slides/slide5.xml"/><Relationship Id="rId51" Type="http://schemas.openxmlformats.org/officeDocument/2006/relationships/font" Target="fonts/font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335B48-E648-488F-AE53-93BB23B6F6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19EFC02-6932-401D-96DF-46DF8AA2AB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0E81C6-A33F-40D0-BD6E-765C96CEFF61}" type="datetimeFigureOut">
              <a:rPr lang="de-DE" smtClean="0"/>
              <a:t>17.11.2020</a:t>
            </a:fld>
            <a:endParaRPr lang="de-DE"/>
          </a:p>
        </p:txBody>
      </p:sp>
      <p:sp>
        <p:nvSpPr>
          <p:cNvPr id="4" name="Fußzeilenplatzhalter 3">
            <a:extLst>
              <a:ext uri="{FF2B5EF4-FFF2-40B4-BE49-F238E27FC236}">
                <a16:creationId xmlns:a16="http://schemas.microsoft.com/office/drawing/2014/main" id="{EE0EC168-0BCB-44B9-8CEB-31B1A03984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C7ECE76-365B-4C40-A739-5EC67CB63D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9F131-E39A-454D-A476-E2BA60C90488}" type="slidenum">
              <a:rPr lang="de-DE" smtClean="0"/>
              <a:t>‹Nr.›</a:t>
            </a:fld>
            <a:endParaRPr lang="de-DE"/>
          </a:p>
        </p:txBody>
      </p:sp>
    </p:spTree>
    <p:extLst>
      <p:ext uri="{BB962C8B-B14F-4D97-AF65-F5344CB8AC3E}">
        <p14:creationId xmlns:p14="http://schemas.microsoft.com/office/powerpoint/2010/main" val="2790564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79071-8276-4A3C-B011-1B38F59996A0}" type="datetimeFigureOut">
              <a:rPr lang="de-DE" smtClean="0"/>
              <a:t>17.11.2020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6A9CE-7709-4F27-869B-F9146FC61E47}" type="slidenum">
              <a:rPr lang="de-DE" smtClean="0"/>
              <a:t>‹Nr.›</a:t>
            </a:fld>
            <a:endParaRPr lang="de-DE"/>
          </a:p>
        </p:txBody>
      </p:sp>
    </p:spTree>
    <p:extLst>
      <p:ext uri="{BB962C8B-B14F-4D97-AF65-F5344CB8AC3E}">
        <p14:creationId xmlns:p14="http://schemas.microsoft.com/office/powerpoint/2010/main" val="1907575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536940-5639-4EA9-A5AA-E37A130EB155}"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1"/>
          <p:cNvSpPr>
            <a:spLocks noGrp="1" noRot="1" noChangeAspect="1" noChangeArrowheads="1" noTextEdit="1"/>
          </p:cNvSpPr>
          <p:nvPr>
            <p:ph type="sldImg"/>
          </p:nvPr>
        </p:nvSpPr>
        <p:spPr>
          <a:xfrm>
            <a:off x="-192088" y="882650"/>
            <a:ext cx="7734301"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34835" y="5513076"/>
            <a:ext cx="5881765" cy="5223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919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18</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03991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19</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039919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20</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264496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21</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363335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22</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151927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23</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1737533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24</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28007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25</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41566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26</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975009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27</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25029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536940-5639-4EA9-A5AA-E37A130EB155}"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1"/>
          <p:cNvSpPr>
            <a:spLocks noGrp="1" noRot="1" noChangeAspect="1" noChangeArrowheads="1" noTextEdit="1"/>
          </p:cNvSpPr>
          <p:nvPr>
            <p:ph type="sldImg"/>
          </p:nvPr>
        </p:nvSpPr>
        <p:spPr>
          <a:xfrm>
            <a:off x="-192088" y="882650"/>
            <a:ext cx="7734301"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34835" y="5513076"/>
            <a:ext cx="5881765" cy="5223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675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28</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2429750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29</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630507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30</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615460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31</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2494217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32</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036526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33</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256262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536940-5639-4EA9-A5AA-E37A130EB155}"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1"/>
          <p:cNvSpPr>
            <a:spLocks noGrp="1" noRot="1" noChangeAspect="1" noChangeArrowheads="1" noTextEdit="1"/>
          </p:cNvSpPr>
          <p:nvPr>
            <p:ph type="sldImg"/>
          </p:nvPr>
        </p:nvSpPr>
        <p:spPr>
          <a:xfrm>
            <a:off x="-192088" y="882650"/>
            <a:ext cx="7734301"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34835" y="5513076"/>
            <a:ext cx="5881765" cy="5223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1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536940-5639-4EA9-A5AA-E37A130EB155}"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1"/>
          <p:cNvSpPr>
            <a:spLocks noGrp="1" noRot="1" noChangeAspect="1" noChangeArrowheads="1" noTextEdit="1"/>
          </p:cNvSpPr>
          <p:nvPr>
            <p:ph type="sldImg"/>
          </p:nvPr>
        </p:nvSpPr>
        <p:spPr>
          <a:xfrm>
            <a:off x="-192088" y="882650"/>
            <a:ext cx="7734301"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34835" y="5513076"/>
            <a:ext cx="5881765" cy="5223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7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536940-5639-4EA9-A5AA-E37A130EB155}"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1"/>
          <p:cNvSpPr>
            <a:spLocks noGrp="1" noRot="1" noChangeAspect="1" noChangeArrowheads="1" noTextEdit="1"/>
          </p:cNvSpPr>
          <p:nvPr>
            <p:ph type="sldImg"/>
          </p:nvPr>
        </p:nvSpPr>
        <p:spPr>
          <a:xfrm>
            <a:off x="-192088" y="882650"/>
            <a:ext cx="7734301"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34835" y="5513076"/>
            <a:ext cx="5881765" cy="5223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536940-5639-4EA9-A5AA-E37A130EB155}"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1"/>
          <p:cNvSpPr>
            <a:spLocks noGrp="1" noRot="1" noChangeAspect="1" noChangeArrowheads="1" noTextEdit="1"/>
          </p:cNvSpPr>
          <p:nvPr>
            <p:ph type="sldImg"/>
          </p:nvPr>
        </p:nvSpPr>
        <p:spPr>
          <a:xfrm>
            <a:off x="-192088" y="882650"/>
            <a:ext cx="7734301"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34835" y="5513076"/>
            <a:ext cx="5881765" cy="5223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76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536940-5639-4EA9-A5AA-E37A130EB155}"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Rectangle 1"/>
          <p:cNvSpPr>
            <a:spLocks noGrp="1" noRot="1" noChangeAspect="1" noChangeArrowheads="1" noTextEdit="1"/>
          </p:cNvSpPr>
          <p:nvPr>
            <p:ph type="sldImg"/>
          </p:nvPr>
        </p:nvSpPr>
        <p:spPr>
          <a:xfrm>
            <a:off x="-192088" y="882650"/>
            <a:ext cx="7734301" cy="43513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34835" y="5513076"/>
            <a:ext cx="5881765" cy="5223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93000"/>
              </a:lnSpc>
              <a:spcBef>
                <a:spcPts val="0"/>
              </a:spcBef>
              <a:spcAft>
                <a:spcPts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718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16</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03991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3465AF"/>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2536940-5639-4EA9-A5AA-E37A130EB155}" type="slidenum">
              <a:rPr lang="de-DE" altLang="de-DE" sz="1400" smtClean="0"/>
              <a:pPr>
                <a:spcBef>
                  <a:spcPct val="0"/>
                </a:spcBef>
                <a:buClrTx/>
                <a:buFontTx/>
                <a:buNone/>
              </a:pPr>
              <a:t>17</a:t>
            </a:fld>
            <a:endParaRPr lang="de-DE" altLang="de-DE" sz="1400"/>
          </a:p>
        </p:txBody>
      </p:sp>
      <p:sp>
        <p:nvSpPr>
          <p:cNvPr id="6147"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p:cNvSpPr txBox="1">
            <a:spLocks noChangeArrowheads="1"/>
          </p:cNvSpPr>
          <p:nvPr/>
        </p:nvSpPr>
        <p:spPr bwMode="auto">
          <a:xfrm>
            <a:off x="755652"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pPr>
            <a:endParaRPr lang="de-DE" altLang="de-DE">
              <a:solidFill>
                <a:prstClr val="black"/>
              </a:solidFill>
            </a:endParaRPr>
          </a:p>
        </p:txBody>
      </p:sp>
    </p:spTree>
    <p:extLst>
      <p:ext uri="{BB962C8B-B14F-4D97-AF65-F5344CB8AC3E}">
        <p14:creationId xmlns:p14="http://schemas.microsoft.com/office/powerpoint/2010/main" val="384165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FFCFD-1539-4CBD-A3D6-B590AC2060F7}"/>
              </a:ext>
            </a:extLst>
          </p:cNvPr>
          <p:cNvSpPr>
            <a:spLocks noGrp="1"/>
          </p:cNvSpPr>
          <p:nvPr>
            <p:ph type="title" hasCustomPrompt="1"/>
          </p:nvPr>
        </p:nvSpPr>
        <p:spPr>
          <a:xfrm>
            <a:off x="831850" y="1156996"/>
            <a:ext cx="10515600" cy="2341780"/>
          </a:xfrm>
        </p:spPr>
        <p:txBody>
          <a:bodyPr anchor="b"/>
          <a:lstStyle>
            <a:lvl1pPr>
              <a:defRPr sz="6000">
                <a:solidFill>
                  <a:srgbClr val="1369B0"/>
                </a:solidFill>
              </a:defRPr>
            </a:lvl1pPr>
          </a:lstStyle>
          <a:p>
            <a:r>
              <a:rPr lang="de-DE" dirty="0"/>
              <a:t>Thema</a:t>
            </a:r>
          </a:p>
        </p:txBody>
      </p:sp>
      <p:sp>
        <p:nvSpPr>
          <p:cNvPr id="3" name="Textplatzhalter 2">
            <a:extLst>
              <a:ext uri="{FF2B5EF4-FFF2-40B4-BE49-F238E27FC236}">
                <a16:creationId xmlns:a16="http://schemas.microsoft.com/office/drawing/2014/main" id="{AACDFFA5-BFAC-437E-9F1F-06433E8FC6AE}"/>
              </a:ext>
            </a:extLst>
          </p:cNvPr>
          <p:cNvSpPr>
            <a:spLocks noGrp="1"/>
          </p:cNvSpPr>
          <p:nvPr>
            <p:ph type="body" idx="1" hasCustomPrompt="1"/>
          </p:nvPr>
        </p:nvSpPr>
        <p:spPr>
          <a:xfrm>
            <a:off x="838200" y="3613532"/>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Unterüberschrift</a:t>
            </a:r>
          </a:p>
        </p:txBody>
      </p:sp>
    </p:spTree>
    <p:extLst>
      <p:ext uri="{BB962C8B-B14F-4D97-AF65-F5344CB8AC3E}">
        <p14:creationId xmlns:p14="http://schemas.microsoft.com/office/powerpoint/2010/main" val="271954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2445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517088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28114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66119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79651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650763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66361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221107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1804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8490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B1DA6-A158-4C32-A843-A46C4B5F8D7E}"/>
              </a:ext>
            </a:extLst>
          </p:cNvPr>
          <p:cNvSpPr>
            <a:spLocks noGrp="1"/>
          </p:cNvSpPr>
          <p:nvPr>
            <p:ph type="title" hasCustomPrompt="1"/>
          </p:nvPr>
        </p:nvSpPr>
        <p:spPr>
          <a:xfrm>
            <a:off x="436983" y="325857"/>
            <a:ext cx="8905425" cy="1023168"/>
          </a:xfrm>
        </p:spPr>
        <p:txBody>
          <a:bodyPr/>
          <a:lstStyle>
            <a:lvl1pPr>
              <a:defRPr b="1"/>
            </a:lvl1pPr>
          </a:lstStyle>
          <a:p>
            <a:r>
              <a:rPr lang="de-DE" dirty="0"/>
              <a:t>Folientitel</a:t>
            </a:r>
          </a:p>
        </p:txBody>
      </p:sp>
      <p:sp>
        <p:nvSpPr>
          <p:cNvPr id="3" name="Inhaltsplatzhalter 2">
            <a:extLst>
              <a:ext uri="{FF2B5EF4-FFF2-40B4-BE49-F238E27FC236}">
                <a16:creationId xmlns:a16="http://schemas.microsoft.com/office/drawing/2014/main" id="{994AD2D1-2937-4C4A-B02E-575121D385B9}"/>
              </a:ext>
            </a:extLst>
          </p:cNvPr>
          <p:cNvSpPr>
            <a:spLocks noGrp="1"/>
          </p:cNvSpPr>
          <p:nvPr>
            <p:ph sz="half" idx="1" hasCustomPrompt="1"/>
          </p:nvPr>
        </p:nvSpPr>
        <p:spPr>
          <a:xfrm>
            <a:off x="716902" y="1397047"/>
            <a:ext cx="5181600"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620FA35-CEE0-43B1-A076-A57925E832FC}"/>
              </a:ext>
            </a:extLst>
          </p:cNvPr>
          <p:cNvSpPr>
            <a:spLocks noGrp="1"/>
          </p:cNvSpPr>
          <p:nvPr>
            <p:ph sz="half" idx="2" hasCustomPrompt="1"/>
          </p:nvPr>
        </p:nvSpPr>
        <p:spPr>
          <a:xfrm>
            <a:off x="6096000" y="1412533"/>
            <a:ext cx="5181600"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492200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08640" y="273629"/>
            <a:ext cx="10967040" cy="1142040"/>
          </a:xfrm>
        </p:spPr>
        <p:txBody>
          <a:bodyPr/>
          <a:lstStyle/>
          <a:p>
            <a:r>
              <a:rPr lang="de-DE"/>
              <a:t>Titelmasterformat durch Klicken bearbeiten</a:t>
            </a:r>
          </a:p>
        </p:txBody>
      </p:sp>
      <p:sp>
        <p:nvSpPr>
          <p:cNvPr id="3" name="Rectangle 3"/>
          <p:cNvSpPr>
            <a:spLocks noGrp="1" noChangeArrowheads="1"/>
          </p:cNvSpPr>
          <p:nvPr>
            <p:ph type="dt" idx="10"/>
          </p:nvPr>
        </p:nvSpPr>
        <p:spPr>
          <a:ln/>
        </p:spPr>
        <p:txBody>
          <a:bodyPr/>
          <a:lstStyle>
            <a:lvl1pPr>
              <a:defRPr/>
            </a:lvl1pPr>
          </a:lstStyle>
          <a:p>
            <a:pPr>
              <a:defRPr/>
            </a:pPr>
            <a:endParaRPr lang="de-DE" altLang="de-DE">
              <a:solidFill>
                <a:prstClr val="black">
                  <a:tint val="75000"/>
                </a:prstClr>
              </a:solidFill>
            </a:endParaRPr>
          </a:p>
        </p:txBody>
      </p:sp>
      <p:sp>
        <p:nvSpPr>
          <p:cNvPr id="4" name="Rectangle 4"/>
          <p:cNvSpPr>
            <a:spLocks noGrp="1" noChangeArrowheads="1"/>
          </p:cNvSpPr>
          <p:nvPr>
            <p:ph type="ftr" idx="11"/>
          </p:nvPr>
        </p:nvSpPr>
        <p:spPr>
          <a:ln/>
        </p:spPr>
        <p:txBody>
          <a:bodyPr/>
          <a:lstStyle>
            <a:lvl1pPr>
              <a:defRPr/>
            </a:lvl1pPr>
          </a:lstStyle>
          <a:p>
            <a:pPr>
              <a:defRPr/>
            </a:pPr>
            <a:r>
              <a:rPr lang="de-DE" altLang="de-DE">
                <a:solidFill>
                  <a:prstClr val="black">
                    <a:tint val="75000"/>
                  </a:prstClr>
                </a:solidFill>
              </a:rPr>
              <a:t>März 2019, Präsentation:  Georg Grützner, Bonn</a:t>
            </a:r>
          </a:p>
        </p:txBody>
      </p:sp>
      <p:sp>
        <p:nvSpPr>
          <p:cNvPr id="5" name="Rectangle 5"/>
          <p:cNvSpPr>
            <a:spLocks noGrp="1" noChangeArrowheads="1"/>
          </p:cNvSpPr>
          <p:nvPr>
            <p:ph type="sldNum" idx="12"/>
          </p:nvPr>
        </p:nvSpPr>
        <p:spPr>
          <a:ln/>
        </p:spPr>
        <p:txBody>
          <a:bodyPr/>
          <a:lstStyle>
            <a:lvl1pPr>
              <a:defRPr/>
            </a:lvl1pPr>
          </a:lstStyle>
          <a:p>
            <a:pPr>
              <a:defRPr/>
            </a:pPr>
            <a:fld id="{4AD75F62-FD5A-434F-A597-CF2AB356AC21}" type="slidenum">
              <a:rPr lang="de-DE" altLang="de-DE">
                <a:solidFill>
                  <a:prstClr val="black">
                    <a:tint val="75000"/>
                  </a:prstClr>
                </a:solidFill>
              </a:rPr>
              <a:pPr>
                <a:defRPr/>
              </a:pPr>
              <a:t>‹Nr.›</a:t>
            </a:fld>
            <a:endParaRPr lang="de-DE" altLang="de-DE">
              <a:solidFill>
                <a:prstClr val="black">
                  <a:tint val="75000"/>
                </a:prstClr>
              </a:solidFill>
            </a:endParaRPr>
          </a:p>
        </p:txBody>
      </p:sp>
    </p:spTree>
    <p:extLst>
      <p:ext uri="{BB962C8B-B14F-4D97-AF65-F5344CB8AC3E}">
        <p14:creationId xmlns:p14="http://schemas.microsoft.com/office/powerpoint/2010/main" val="103454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in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90A64-D77A-418F-BD74-10B7F8CE75F9}"/>
              </a:ext>
            </a:extLst>
          </p:cNvPr>
          <p:cNvSpPr>
            <a:spLocks noGrp="1"/>
          </p:cNvSpPr>
          <p:nvPr>
            <p:ph type="title" hasCustomPrompt="1"/>
          </p:nvPr>
        </p:nvSpPr>
        <p:spPr>
          <a:xfrm>
            <a:off x="436983" y="325857"/>
            <a:ext cx="8905425" cy="1023168"/>
          </a:xfrm>
        </p:spPr>
        <p:txBody>
          <a:bodyPr/>
          <a:lstStyle>
            <a:lvl1pPr>
              <a:defRPr/>
            </a:lvl1pPr>
          </a:lstStyle>
          <a:p>
            <a:r>
              <a:rPr lang="de-DE" dirty="0"/>
              <a:t>Folientitel</a:t>
            </a:r>
          </a:p>
        </p:txBody>
      </p:sp>
      <p:sp>
        <p:nvSpPr>
          <p:cNvPr id="3" name="Inhaltsplatzhalter 2">
            <a:extLst>
              <a:ext uri="{FF2B5EF4-FFF2-40B4-BE49-F238E27FC236}">
                <a16:creationId xmlns:a16="http://schemas.microsoft.com/office/drawing/2014/main" id="{953C898B-99E1-44E7-934A-3B2CDB84D0A9}"/>
              </a:ext>
            </a:extLst>
          </p:cNvPr>
          <p:cNvSpPr>
            <a:spLocks noGrp="1"/>
          </p:cNvSpPr>
          <p:nvPr>
            <p:ph idx="1" hasCustomPrompt="1"/>
          </p:nvPr>
        </p:nvSpPr>
        <p:spPr>
          <a:xfrm>
            <a:off x="776377" y="1415607"/>
            <a:ext cx="10550106" cy="4277827"/>
          </a:xfrm>
        </p:spPr>
        <p:txBody>
          <a:bodyPr/>
          <a:lstStyle>
            <a:lvl1pPr>
              <a:spcBef>
                <a:spcPts val="1200"/>
              </a:spcBef>
              <a:defRPr>
                <a:solidFill>
                  <a:schemeClr val="tx1">
                    <a:lumMod val="50000"/>
                    <a:lumOff val="50000"/>
                  </a:schemeClr>
                </a:solidFill>
              </a:defRPr>
            </a:lvl1pPr>
            <a:lvl2pPr>
              <a:spcBef>
                <a:spcPts val="600"/>
              </a:spcBef>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77291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6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 Ele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90A64-D77A-418F-BD74-10B7F8CE75F9}"/>
              </a:ext>
            </a:extLst>
          </p:cNvPr>
          <p:cNvSpPr>
            <a:spLocks noGrp="1"/>
          </p:cNvSpPr>
          <p:nvPr>
            <p:ph type="title" hasCustomPrompt="1"/>
          </p:nvPr>
        </p:nvSpPr>
        <p:spPr>
          <a:xfrm>
            <a:off x="436983" y="325857"/>
            <a:ext cx="8896798" cy="1023168"/>
          </a:xfrm>
        </p:spPr>
        <p:txBody>
          <a:bodyPr/>
          <a:lstStyle>
            <a:lvl1pPr>
              <a:defRPr/>
            </a:lvl1pPr>
          </a:lstStyle>
          <a:p>
            <a:r>
              <a:rPr lang="de-DE" dirty="0"/>
              <a:t>Folientitel</a:t>
            </a:r>
          </a:p>
        </p:txBody>
      </p:sp>
      <p:sp>
        <p:nvSpPr>
          <p:cNvPr id="3" name="Inhaltsplatzhalter 2">
            <a:extLst>
              <a:ext uri="{FF2B5EF4-FFF2-40B4-BE49-F238E27FC236}">
                <a16:creationId xmlns:a16="http://schemas.microsoft.com/office/drawing/2014/main" id="{953C898B-99E1-44E7-934A-3B2CDB84D0A9}"/>
              </a:ext>
            </a:extLst>
          </p:cNvPr>
          <p:cNvSpPr>
            <a:spLocks noGrp="1"/>
          </p:cNvSpPr>
          <p:nvPr>
            <p:ph idx="1" hasCustomPrompt="1"/>
          </p:nvPr>
        </p:nvSpPr>
        <p:spPr>
          <a:xfrm>
            <a:off x="2111433" y="1415607"/>
            <a:ext cx="8310861"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 Bild oder Grafik</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99958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88F4B095-7D15-4CEE-9D60-4D99B8F875EE}"/>
              </a:ext>
            </a:extLst>
          </p:cNvPr>
          <p:cNvSpPr>
            <a:spLocks noGrp="1"/>
          </p:cNvSpPr>
          <p:nvPr>
            <p:ph type="title" hasCustomPrompt="1"/>
          </p:nvPr>
        </p:nvSpPr>
        <p:spPr>
          <a:xfrm>
            <a:off x="436983" y="325857"/>
            <a:ext cx="8896798" cy="1023168"/>
          </a:xfrm>
        </p:spPr>
        <p:txBody>
          <a:bodyPr/>
          <a:lstStyle>
            <a:lvl1pPr>
              <a:defRPr b="1"/>
            </a:lvl1pPr>
          </a:lstStyle>
          <a:p>
            <a:r>
              <a:rPr lang="de-DE" dirty="0"/>
              <a:t>Folientitel</a:t>
            </a:r>
          </a:p>
        </p:txBody>
      </p:sp>
    </p:spTree>
    <p:extLst>
      <p:ext uri="{BB962C8B-B14F-4D97-AF65-F5344CB8AC3E}">
        <p14:creationId xmlns:p14="http://schemas.microsoft.com/office/powerpoint/2010/main" val="214206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2487D37-743E-4019-B678-786F34BD4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967" y="349766"/>
            <a:ext cx="1616133" cy="871068"/>
          </a:xfrm>
          <a:prstGeom prst="rect">
            <a:avLst/>
          </a:prstGeom>
        </p:spPr>
      </p:pic>
    </p:spTree>
    <p:extLst>
      <p:ext uri="{BB962C8B-B14F-4D97-AF65-F5344CB8AC3E}">
        <p14:creationId xmlns:p14="http://schemas.microsoft.com/office/powerpoint/2010/main" val="4084785163"/>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08640" y="273629"/>
            <a:ext cx="10967040" cy="1142040"/>
          </a:xfrm>
        </p:spPr>
        <p:txBody>
          <a:bodyPr/>
          <a:lstStyle/>
          <a:p>
            <a:r>
              <a:rPr lang="de-DE"/>
              <a:t>Titelmasterformat durch Klicken bearbeiten</a:t>
            </a:r>
          </a:p>
        </p:txBody>
      </p:sp>
      <p:sp>
        <p:nvSpPr>
          <p:cNvPr id="3" name="Rectangle 3"/>
          <p:cNvSpPr>
            <a:spLocks noGrp="1" noChangeArrowheads="1"/>
          </p:cNvSpPr>
          <p:nvPr>
            <p:ph type="dt" idx="10"/>
          </p:nvPr>
        </p:nvSpPr>
        <p:spPr>
          <a:ln/>
        </p:spPr>
        <p:txBody>
          <a:bodyPr/>
          <a:lstStyle>
            <a:lvl1pPr>
              <a:defRPr/>
            </a:lvl1pPr>
          </a:lstStyle>
          <a:p>
            <a:pPr>
              <a:defRPr/>
            </a:pPr>
            <a:endParaRPr lang="de-DE" altLang="de-DE"/>
          </a:p>
        </p:txBody>
      </p:sp>
      <p:sp>
        <p:nvSpPr>
          <p:cNvPr id="4" name="Rectangle 4"/>
          <p:cNvSpPr>
            <a:spLocks noGrp="1" noChangeArrowheads="1"/>
          </p:cNvSpPr>
          <p:nvPr>
            <p:ph type="ftr" idx="11"/>
          </p:nvPr>
        </p:nvSpPr>
        <p:spPr>
          <a:ln/>
        </p:spPr>
        <p:txBody>
          <a:bodyPr/>
          <a:lstStyle>
            <a:lvl1pPr>
              <a:defRPr/>
            </a:lvl1pPr>
          </a:lstStyle>
          <a:p>
            <a:pPr>
              <a:defRPr/>
            </a:pPr>
            <a:r>
              <a:rPr lang="de-DE" altLang="de-DE"/>
              <a:t>März 2019, Präsentation:  Georg Grützner, Bonn</a:t>
            </a:r>
          </a:p>
        </p:txBody>
      </p:sp>
      <p:sp>
        <p:nvSpPr>
          <p:cNvPr id="5" name="Rectangle 5"/>
          <p:cNvSpPr>
            <a:spLocks noGrp="1" noChangeArrowheads="1"/>
          </p:cNvSpPr>
          <p:nvPr>
            <p:ph type="sldNum" idx="12"/>
          </p:nvPr>
        </p:nvSpPr>
        <p:spPr>
          <a:ln/>
        </p:spPr>
        <p:txBody>
          <a:bodyPr/>
          <a:lstStyle>
            <a:lvl1pPr>
              <a:defRPr/>
            </a:lvl1pPr>
          </a:lstStyle>
          <a:p>
            <a:pPr>
              <a:defRPr/>
            </a:pPr>
            <a:fld id="{4AD75F62-FD5A-434F-A597-CF2AB356AC21}" type="slidenum">
              <a:rPr lang="de-DE" altLang="de-DE"/>
              <a:pPr>
                <a:defRPr/>
              </a:pPr>
              <a:t>‹Nr.›</a:t>
            </a:fld>
            <a:endParaRPr lang="de-DE" altLang="de-DE"/>
          </a:p>
        </p:txBody>
      </p:sp>
    </p:spTree>
    <p:extLst>
      <p:ext uri="{BB962C8B-B14F-4D97-AF65-F5344CB8AC3E}">
        <p14:creationId xmlns:p14="http://schemas.microsoft.com/office/powerpoint/2010/main" val="59239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A18BB-2377-4F94-BB3F-2F7009E4B131}"/>
              </a:ext>
            </a:extLst>
          </p:cNvPr>
          <p:cNvSpPr>
            <a:spLocks noGrp="1"/>
          </p:cNvSpPr>
          <p:nvPr>
            <p:ph type="title"/>
          </p:nvPr>
        </p:nvSpPr>
        <p:spPr>
          <a:xfrm>
            <a:off x="2303253" y="325857"/>
            <a:ext cx="8649330" cy="1023168"/>
          </a:xfrm>
        </p:spPr>
        <p:txBody>
          <a:bodyPr/>
          <a:lstStyle/>
          <a:p>
            <a:r>
              <a:rPr lang="de-DE"/>
              <a:t>Mastertitelformat bearbeiten</a:t>
            </a:r>
          </a:p>
        </p:txBody>
      </p:sp>
      <p:sp>
        <p:nvSpPr>
          <p:cNvPr id="6" name="Inhaltsplatzhalter 5">
            <a:extLst>
              <a:ext uri="{FF2B5EF4-FFF2-40B4-BE49-F238E27FC236}">
                <a16:creationId xmlns:a16="http://schemas.microsoft.com/office/drawing/2014/main" id="{CD755A3C-B215-4955-AF12-C380AF601FA4}"/>
              </a:ext>
            </a:extLst>
          </p:cNvPr>
          <p:cNvSpPr>
            <a:spLocks noGrp="1"/>
          </p:cNvSpPr>
          <p:nvPr>
            <p:ph sz="quarter" idx="10"/>
          </p:nvPr>
        </p:nvSpPr>
        <p:spPr>
          <a:xfrm>
            <a:off x="2303252" y="1455318"/>
            <a:ext cx="8649329" cy="4429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524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43311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2F8A298-6BF6-437F-85B8-5D80DB0B9A0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29100" y="332514"/>
            <a:ext cx="1620000" cy="891000"/>
          </a:xfrm>
          <a:prstGeom prst="rect">
            <a:avLst/>
          </a:prstGeom>
        </p:spPr>
      </p:pic>
      <p:sp>
        <p:nvSpPr>
          <p:cNvPr id="2" name="Titelplatzhalter 1">
            <a:extLst>
              <a:ext uri="{FF2B5EF4-FFF2-40B4-BE49-F238E27FC236}">
                <a16:creationId xmlns:a16="http://schemas.microsoft.com/office/drawing/2014/main" id="{747E4BE0-165F-42B7-B968-EAD711444D3B}"/>
              </a:ext>
            </a:extLst>
          </p:cNvPr>
          <p:cNvSpPr>
            <a:spLocks noGrp="1"/>
          </p:cNvSpPr>
          <p:nvPr>
            <p:ph type="title"/>
          </p:nvPr>
        </p:nvSpPr>
        <p:spPr>
          <a:xfrm>
            <a:off x="436983" y="325857"/>
            <a:ext cx="10515600" cy="1023168"/>
          </a:xfrm>
          <a:prstGeom prst="rect">
            <a:avLst/>
          </a:prstGeom>
        </p:spPr>
        <p:txBody>
          <a:bodyPr vert="horz" lIns="91440" tIns="45720" rIns="91440" bIns="45720" rtlCol="0" anchor="ctr">
            <a:normAutofit/>
          </a:bodyPr>
          <a:lstStyle/>
          <a:p>
            <a:r>
              <a:rPr lang="de-DE" dirty="0"/>
              <a:t>Mastertitelformat bearbeiten</a:t>
            </a:r>
          </a:p>
        </p:txBody>
      </p:sp>
      <p:sp>
        <p:nvSpPr>
          <p:cNvPr id="4" name="Datumsplatzhalter 3">
            <a:extLst>
              <a:ext uri="{FF2B5EF4-FFF2-40B4-BE49-F238E27FC236}">
                <a16:creationId xmlns:a16="http://schemas.microsoft.com/office/drawing/2014/main" id="{22AAC169-1B52-4EE4-9344-3A48A3B7B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B4E46-263B-434E-999E-6B5434DF230E}" type="datetimeFigureOut">
              <a:rPr lang="de-DE" smtClean="0"/>
              <a:t>17.11.2020</a:t>
            </a:fld>
            <a:endParaRPr lang="de-DE"/>
          </a:p>
        </p:txBody>
      </p:sp>
      <p:sp>
        <p:nvSpPr>
          <p:cNvPr id="5" name="Fußzeilenplatzhalter 4">
            <a:extLst>
              <a:ext uri="{FF2B5EF4-FFF2-40B4-BE49-F238E27FC236}">
                <a16:creationId xmlns:a16="http://schemas.microsoft.com/office/drawing/2014/main" id="{50345293-B086-42DA-A455-8A307FF2A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61A2683-453E-49ED-918E-F26289BDF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C9118-1974-485B-BC45-78C6B665DACB}" type="slidenum">
              <a:rPr lang="de-DE" smtClean="0"/>
              <a:t>‹Nr.›</a:t>
            </a:fld>
            <a:endParaRPr lang="de-DE"/>
          </a:p>
        </p:txBody>
      </p:sp>
      <p:pic>
        <p:nvPicPr>
          <p:cNvPr id="8" name="Grafik 7">
            <a:extLst>
              <a:ext uri="{FF2B5EF4-FFF2-40B4-BE49-F238E27FC236}">
                <a16:creationId xmlns:a16="http://schemas.microsoft.com/office/drawing/2014/main" id="{3A11E7FB-E0FB-4F13-B67B-162B8D226C7F}"/>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l="12288" t="75397"/>
          <a:stretch/>
        </p:blipFill>
        <p:spPr>
          <a:xfrm>
            <a:off x="-1" y="5700393"/>
            <a:ext cx="12192001" cy="1274721"/>
          </a:xfrm>
          <a:prstGeom prst="rect">
            <a:avLst/>
          </a:prstGeom>
        </p:spPr>
      </p:pic>
      <p:sp>
        <p:nvSpPr>
          <p:cNvPr id="3" name="Textplatzhalter 2">
            <a:extLst>
              <a:ext uri="{FF2B5EF4-FFF2-40B4-BE49-F238E27FC236}">
                <a16:creationId xmlns:a16="http://schemas.microsoft.com/office/drawing/2014/main" id="{27157818-2E4F-4D24-A6B8-0F11BF2F2C02}"/>
              </a:ext>
            </a:extLst>
          </p:cNvPr>
          <p:cNvSpPr>
            <a:spLocks noGrp="1"/>
          </p:cNvSpPr>
          <p:nvPr>
            <p:ph type="body" idx="1"/>
          </p:nvPr>
        </p:nvSpPr>
        <p:spPr>
          <a:xfrm>
            <a:off x="763555" y="1415607"/>
            <a:ext cx="9658739" cy="427782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9903258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0" r:id="rId3"/>
    <p:sldLayoutId id="2147483657" r:id="rId4"/>
    <p:sldLayoutId id="2147483655" r:id="rId5"/>
    <p:sldLayoutId id="2147483649" r:id="rId6"/>
    <p:sldLayoutId id="2147483673" r:id="rId7"/>
  </p:sldLayoutIdLst>
  <p:txStyles>
    <p:titleStyle>
      <a:lvl1pPr algn="l" defTabSz="914400" rtl="0" eaLnBrk="1" latinLnBrk="0" hangingPunct="1">
        <a:lnSpc>
          <a:spcPct val="90000"/>
        </a:lnSpc>
        <a:spcBef>
          <a:spcPct val="0"/>
        </a:spcBef>
        <a:buNone/>
        <a:defRPr sz="4200" b="1" kern="1200">
          <a:solidFill>
            <a:srgbClr val="1369B0"/>
          </a:solidFill>
          <a:latin typeface="TheSansOffice" panose="020B0503040302060204" pitchFamily="34" charset="0"/>
          <a:ea typeface="+mj-ea"/>
          <a:cs typeface="+mj-cs"/>
        </a:defRPr>
      </a:lvl1pPr>
    </p:titleStyle>
    <p:bodyStyle>
      <a:lvl1pPr marL="228600" indent="-228600" algn="l" defTabSz="914400" rtl="0" eaLnBrk="1" latinLnBrk="0" hangingPunct="1">
        <a:lnSpc>
          <a:spcPct val="125000"/>
        </a:lnSpc>
        <a:spcBef>
          <a:spcPts val="1000"/>
        </a:spcBef>
        <a:buClr>
          <a:schemeClr val="tx1">
            <a:lumMod val="50000"/>
            <a:lumOff val="50000"/>
          </a:schemeClr>
        </a:buClr>
        <a:buFont typeface="Arial" panose="020B0604020202020204" pitchFamily="34" charset="0"/>
        <a:buChar char="•"/>
        <a:defRPr sz="2400" kern="1200">
          <a:solidFill>
            <a:schemeClr val="tx1">
              <a:lumMod val="50000"/>
              <a:lumOff val="50000"/>
            </a:schemeClr>
          </a:solidFill>
          <a:latin typeface="TheSansOffice" panose="020B0503040302060204" pitchFamily="34" charset="0"/>
          <a:ea typeface="+mn-ea"/>
          <a:cs typeface="+mn-cs"/>
        </a:defRPr>
      </a:lvl1pPr>
      <a:lvl2pPr marL="685800" indent="-228600" algn="l" defTabSz="914400" rtl="0" eaLnBrk="1" latinLnBrk="0" hangingPunct="1">
        <a:lnSpc>
          <a:spcPct val="11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TheSansOffice"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50000"/>
              <a:lumOff val="50000"/>
            </a:schemeClr>
          </a:solidFill>
          <a:latin typeface="TheSansOffice"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tx1">
              <a:lumMod val="50000"/>
              <a:lumOff val="50000"/>
            </a:schemeClr>
          </a:solidFill>
          <a:latin typeface="TheSansOffice"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TheSansOffice"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618" userDrawn="1">
          <p15:clr>
            <a:srgbClr val="F26B43"/>
          </p15:clr>
        </p15:guide>
        <p15:guide id="4" orient="horz" pos="3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147FEB6-8C60-42C5-9662-8A245AA19F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9100" y="332514"/>
            <a:ext cx="1620000" cy="891000"/>
          </a:xfrm>
          <a:prstGeom prst="rect">
            <a:avLst/>
          </a:prstGeom>
        </p:spPr>
      </p:pic>
      <p:sp>
        <p:nvSpPr>
          <p:cNvPr id="8" name="Titelplatzhalter 1">
            <a:extLst>
              <a:ext uri="{FF2B5EF4-FFF2-40B4-BE49-F238E27FC236}">
                <a16:creationId xmlns:a16="http://schemas.microsoft.com/office/drawing/2014/main" id="{E280A1AD-CD70-40C8-9C69-F91673364ADE}"/>
              </a:ext>
            </a:extLst>
          </p:cNvPr>
          <p:cNvSpPr>
            <a:spLocks noGrp="1"/>
          </p:cNvSpPr>
          <p:nvPr>
            <p:ph type="title"/>
          </p:nvPr>
        </p:nvSpPr>
        <p:spPr>
          <a:xfrm>
            <a:off x="436983" y="325857"/>
            <a:ext cx="10515600" cy="1023168"/>
          </a:xfrm>
          <a:prstGeom prst="rect">
            <a:avLst/>
          </a:prstGeom>
        </p:spPr>
        <p:txBody>
          <a:bodyPr vert="horz" lIns="91440" tIns="45720" rIns="91440" bIns="45720" rtlCol="0" anchor="ctr">
            <a:normAutofit/>
          </a:bodyPr>
          <a:lstStyle/>
          <a:p>
            <a:r>
              <a:rPr lang="de-DE" dirty="0"/>
              <a:t>Mastertitelformat bearbeiten</a:t>
            </a:r>
          </a:p>
        </p:txBody>
      </p:sp>
      <p:sp>
        <p:nvSpPr>
          <p:cNvPr id="9" name="Textplatzhalter 2">
            <a:extLst>
              <a:ext uri="{FF2B5EF4-FFF2-40B4-BE49-F238E27FC236}">
                <a16:creationId xmlns:a16="http://schemas.microsoft.com/office/drawing/2014/main" id="{74FB61B8-6201-4952-9E93-59F01895616D}"/>
              </a:ext>
            </a:extLst>
          </p:cNvPr>
          <p:cNvSpPr>
            <a:spLocks noGrp="1"/>
          </p:cNvSpPr>
          <p:nvPr>
            <p:ph type="body" idx="1"/>
          </p:nvPr>
        </p:nvSpPr>
        <p:spPr>
          <a:xfrm>
            <a:off x="763555" y="1415607"/>
            <a:ext cx="9658739" cy="427782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35059273"/>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lang="de-DE" sz="4200" b="1" kern="1200" dirty="0">
          <a:solidFill>
            <a:srgbClr val="1369B0"/>
          </a:solidFill>
          <a:latin typeface="TheSansOffice" panose="020B050304030206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1">
            <a:lumMod val="50000"/>
            <a:lumOff val="50000"/>
          </a:schemeClr>
        </a:buClr>
        <a:buFont typeface="Arial" panose="020B0604020202020204" pitchFamily="34" charset="0"/>
        <a:buChar char="•"/>
        <a:defRPr lang="de-DE" sz="2400" kern="1200" dirty="0">
          <a:solidFill>
            <a:schemeClr val="tx1">
              <a:lumMod val="50000"/>
              <a:lumOff val="50000"/>
            </a:schemeClr>
          </a:solidFill>
          <a:latin typeface="TheSansOffice" panose="020B0503040302060204" pitchFamily="34" charset="0"/>
          <a:ea typeface="+mn-ea"/>
          <a:cs typeface="+mn-cs"/>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2000" kern="1200" dirty="0">
          <a:solidFill>
            <a:schemeClr val="tx1">
              <a:lumMod val="50000"/>
              <a:lumOff val="50000"/>
            </a:schemeClr>
          </a:solidFill>
          <a:latin typeface="TheSansOffice"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800" kern="1200" dirty="0">
          <a:solidFill>
            <a:schemeClr val="tx1">
              <a:lumMod val="50000"/>
              <a:lumOff val="50000"/>
            </a:schemeClr>
          </a:solidFill>
          <a:latin typeface="TheSansOffice"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600" kern="1200" dirty="0">
          <a:solidFill>
            <a:schemeClr val="tx1">
              <a:lumMod val="50000"/>
              <a:lumOff val="50000"/>
            </a:schemeClr>
          </a:solidFill>
          <a:latin typeface="TheSansOffice"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400" kern="1200" dirty="0">
          <a:solidFill>
            <a:schemeClr val="tx1">
              <a:lumMod val="50000"/>
              <a:lumOff val="50000"/>
            </a:schemeClr>
          </a:solidFill>
          <a:latin typeface="TheSansOffice"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781B21-DA72-4C45-A33D-72B0501F0CEF}" type="datetimeFigureOut">
              <a:rPr lang="de-DE" smtClean="0">
                <a:solidFill>
                  <a:prstClr val="black">
                    <a:tint val="75000"/>
                  </a:prstClr>
                </a:solidFill>
              </a:rPr>
              <a:pPr/>
              <a:t>17.11.2020</a:t>
            </a:fld>
            <a:endParaRPr lang="de-DE">
              <a:solidFill>
                <a:prstClr val="black">
                  <a:tint val="75000"/>
                </a:prstClr>
              </a:solidFill>
            </a:endParaRPr>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solidFill>
                <a:prstClr val="black">
                  <a:tint val="75000"/>
                </a:prstClr>
              </a:solidFill>
            </a:endParaRPr>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301BD-8BE6-418C-8C49-19D99D91EB92}"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4099207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14.jpeg"/><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hyperlink" Target="mailto:gruetzner@gmx.de"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3BF70E1-A08B-49F8-B997-5B2EDBFD700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42388" r="8029"/>
          <a:stretch/>
        </p:blipFill>
        <p:spPr>
          <a:xfrm>
            <a:off x="-295275" y="-10181"/>
            <a:ext cx="2476500" cy="6868180"/>
          </a:xfrm>
          <a:prstGeom prst="rect">
            <a:avLst/>
          </a:prstGeom>
          <a:noFill/>
        </p:spPr>
      </p:pic>
      <p:sp>
        <p:nvSpPr>
          <p:cNvPr id="4" name="Rechteck 3">
            <a:extLst>
              <a:ext uri="{FF2B5EF4-FFF2-40B4-BE49-F238E27FC236}">
                <a16:creationId xmlns:a16="http://schemas.microsoft.com/office/drawing/2014/main" id="{CC6449EC-826B-4551-8838-2349244075DD}"/>
              </a:ext>
            </a:extLst>
          </p:cNvPr>
          <p:cNvSpPr/>
          <p:nvPr/>
        </p:nvSpPr>
        <p:spPr>
          <a:xfrm>
            <a:off x="-849522" y="1"/>
            <a:ext cx="3152775" cy="6857999"/>
          </a:xfrm>
          <a:prstGeom prst="rect">
            <a:avLst/>
          </a:prstGeom>
          <a:gradFill>
            <a:gsLst>
              <a:gs pos="0">
                <a:schemeClr val="accent5">
                  <a:lumMod val="5000"/>
                  <a:lumOff val="95000"/>
                  <a:alpha val="0"/>
                </a:schemeClr>
              </a:gs>
              <a:gs pos="100000">
                <a:schemeClr val="bg1"/>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lumMod val="50000"/>
                  <a:lumOff val="50000"/>
                </a:schemeClr>
              </a:solidFill>
            </a:endParaRPr>
          </a:p>
        </p:txBody>
      </p:sp>
      <p:sp>
        <p:nvSpPr>
          <p:cNvPr id="6" name="Titel 1">
            <a:extLst>
              <a:ext uri="{FF2B5EF4-FFF2-40B4-BE49-F238E27FC236}">
                <a16:creationId xmlns:a16="http://schemas.microsoft.com/office/drawing/2014/main" id="{6C14EB85-06AB-4840-BEA2-2ACD2D1C6D99}"/>
              </a:ext>
            </a:extLst>
          </p:cNvPr>
          <p:cNvSpPr txBox="1">
            <a:spLocks/>
          </p:cNvSpPr>
          <p:nvPr/>
        </p:nvSpPr>
        <p:spPr>
          <a:xfrm>
            <a:off x="2857500" y="5702251"/>
            <a:ext cx="8661774" cy="1087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de-DE" sz="4200" b="1" kern="1200" dirty="0">
                <a:solidFill>
                  <a:srgbClr val="1369B0"/>
                </a:solidFill>
                <a:latin typeface="TheSansOffice" panose="020B0503040302060204" pitchFamily="34" charset="0"/>
                <a:ea typeface="+mj-ea"/>
                <a:cs typeface="+mj-cs"/>
              </a:defRPr>
            </a:lvl1pPr>
          </a:lstStyle>
          <a:p>
            <a:pPr>
              <a:lnSpc>
                <a:spcPct val="100000"/>
              </a:lnSpc>
            </a:pPr>
            <a:endParaRPr lang="de-DE" dirty="0"/>
          </a:p>
        </p:txBody>
      </p:sp>
      <p:sp>
        <p:nvSpPr>
          <p:cNvPr id="9" name="Titel 1">
            <a:extLst>
              <a:ext uri="{FF2B5EF4-FFF2-40B4-BE49-F238E27FC236}">
                <a16:creationId xmlns:a16="http://schemas.microsoft.com/office/drawing/2014/main" id="{BBDEEBBE-F8AB-4896-B2CE-AC4BF9B23931}"/>
              </a:ext>
            </a:extLst>
          </p:cNvPr>
          <p:cNvSpPr>
            <a:spLocks noGrp="1"/>
          </p:cNvSpPr>
          <p:nvPr>
            <p:ph type="title"/>
          </p:nvPr>
        </p:nvSpPr>
        <p:spPr>
          <a:xfrm>
            <a:off x="2581011" y="1679511"/>
            <a:ext cx="8495030" cy="2341780"/>
          </a:xfrm>
        </p:spPr>
        <p:txBody>
          <a:bodyPr/>
          <a:lstStyle/>
          <a:p>
            <a:pPr>
              <a:lnSpc>
                <a:spcPct val="100000"/>
              </a:lnSpc>
            </a:pPr>
            <a:r>
              <a:rPr lang="de-DE" dirty="0"/>
              <a:t>Wettkampfrichtertagung 2020</a:t>
            </a:r>
            <a:br>
              <a:rPr lang="de-DE" dirty="0"/>
            </a:br>
            <a:endParaRPr lang="de-DE" dirty="0"/>
          </a:p>
        </p:txBody>
      </p:sp>
      <p:sp>
        <p:nvSpPr>
          <p:cNvPr id="10" name="Textplatzhalter 2">
            <a:extLst>
              <a:ext uri="{FF2B5EF4-FFF2-40B4-BE49-F238E27FC236}">
                <a16:creationId xmlns:a16="http://schemas.microsoft.com/office/drawing/2014/main" id="{19EB865E-457B-4390-A115-96E57F736564}"/>
              </a:ext>
            </a:extLst>
          </p:cNvPr>
          <p:cNvSpPr txBox="1">
            <a:spLocks/>
          </p:cNvSpPr>
          <p:nvPr/>
        </p:nvSpPr>
        <p:spPr>
          <a:xfrm>
            <a:off x="2581011" y="3678302"/>
            <a:ext cx="10515600" cy="1500187"/>
          </a:xfrm>
          <a:prstGeom prst="rect">
            <a:avLst/>
          </a:prstGeom>
        </p:spPr>
        <p:txBody>
          <a:bodyPr/>
          <a:lstStyle>
            <a:lvl1pPr marL="228600" indent="-228600" algn="l" defTabSz="914400" rtl="0" eaLnBrk="1" latinLnBrk="0" hangingPunct="1">
              <a:lnSpc>
                <a:spcPct val="90000"/>
              </a:lnSpc>
              <a:spcBef>
                <a:spcPts val="1000"/>
              </a:spcBef>
              <a:buClr>
                <a:schemeClr val="tx1">
                  <a:lumMod val="50000"/>
                  <a:lumOff val="50000"/>
                </a:schemeClr>
              </a:buClr>
              <a:buFont typeface="Arial" panose="020B0604020202020204" pitchFamily="34" charset="0"/>
              <a:buChar char="•"/>
              <a:defRPr lang="de-DE" sz="2400" kern="1200" dirty="0">
                <a:solidFill>
                  <a:schemeClr val="tx1">
                    <a:lumMod val="50000"/>
                    <a:lumOff val="50000"/>
                  </a:schemeClr>
                </a:solidFill>
                <a:latin typeface="TheSansOffice" panose="020B0503040302060204" pitchFamily="34" charset="0"/>
                <a:ea typeface="+mn-ea"/>
                <a:cs typeface="+mn-cs"/>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2000" kern="1200" dirty="0">
                <a:solidFill>
                  <a:schemeClr val="tx1">
                    <a:lumMod val="50000"/>
                    <a:lumOff val="50000"/>
                  </a:schemeClr>
                </a:solidFill>
                <a:latin typeface="TheSansOffice"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800" kern="1200" dirty="0">
                <a:solidFill>
                  <a:schemeClr val="tx1">
                    <a:lumMod val="50000"/>
                    <a:lumOff val="50000"/>
                  </a:schemeClr>
                </a:solidFill>
                <a:latin typeface="TheSansOffice"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600" kern="1200" dirty="0">
                <a:solidFill>
                  <a:schemeClr val="tx1">
                    <a:lumMod val="50000"/>
                    <a:lumOff val="50000"/>
                  </a:schemeClr>
                </a:solidFill>
                <a:latin typeface="TheSansOffice"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400" kern="1200" dirty="0">
                <a:solidFill>
                  <a:schemeClr val="tx1">
                    <a:lumMod val="50000"/>
                    <a:lumOff val="50000"/>
                  </a:schemeClr>
                </a:solidFill>
                <a:latin typeface="TheSansOffice"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Übersichtliche Darstellung der Ergebnisse.</a:t>
            </a:r>
          </a:p>
        </p:txBody>
      </p:sp>
    </p:spTree>
    <p:extLst>
      <p:ext uri="{BB962C8B-B14F-4D97-AF65-F5344CB8AC3E}">
        <p14:creationId xmlns:p14="http://schemas.microsoft.com/office/powerpoint/2010/main" val="126711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77653" y="325857"/>
            <a:ext cx="8896798" cy="1023168"/>
          </a:xfrm>
        </p:spPr>
        <p:txBody>
          <a:bodyPr>
            <a:normAutofit/>
          </a:bodyPr>
          <a:lstStyle/>
          <a:p>
            <a:r>
              <a:rPr lang="de-DE" dirty="0"/>
              <a:t>2021 / 1</a:t>
            </a:r>
          </a:p>
        </p:txBody>
      </p:sp>
      <p:graphicFrame>
        <p:nvGraphicFramePr>
          <p:cNvPr id="3" name="Tabelle 2">
            <a:extLst>
              <a:ext uri="{FF2B5EF4-FFF2-40B4-BE49-F238E27FC236}">
                <a16:creationId xmlns:a16="http://schemas.microsoft.com/office/drawing/2014/main" id="{BC5F48F8-61E6-47AB-8BCE-BC9AFB74847B}"/>
              </a:ext>
            </a:extLst>
          </p:cNvPr>
          <p:cNvGraphicFramePr>
            <a:graphicFrameLocks noGrp="1"/>
          </p:cNvGraphicFramePr>
          <p:nvPr>
            <p:extLst>
              <p:ext uri="{D42A27DB-BD31-4B8C-83A1-F6EECF244321}">
                <p14:modId xmlns:p14="http://schemas.microsoft.com/office/powerpoint/2010/main" val="3754813379"/>
              </p:ext>
            </p:extLst>
          </p:nvPr>
        </p:nvGraphicFramePr>
        <p:xfrm>
          <a:off x="1036320" y="1310403"/>
          <a:ext cx="10284823" cy="3835872"/>
        </p:xfrm>
        <a:graphic>
          <a:graphicData uri="http://schemas.openxmlformats.org/drawingml/2006/table">
            <a:tbl>
              <a:tblPr/>
              <a:tblGrid>
                <a:gridCol w="883831">
                  <a:extLst>
                    <a:ext uri="{9D8B030D-6E8A-4147-A177-3AD203B41FA5}">
                      <a16:colId xmlns:a16="http://schemas.microsoft.com/office/drawing/2014/main" val="3955723314"/>
                    </a:ext>
                  </a:extLst>
                </a:gridCol>
                <a:gridCol w="6692626">
                  <a:extLst>
                    <a:ext uri="{9D8B030D-6E8A-4147-A177-3AD203B41FA5}">
                      <a16:colId xmlns:a16="http://schemas.microsoft.com/office/drawing/2014/main" val="2463075852"/>
                    </a:ext>
                  </a:extLst>
                </a:gridCol>
                <a:gridCol w="2708366">
                  <a:extLst>
                    <a:ext uri="{9D8B030D-6E8A-4147-A177-3AD203B41FA5}">
                      <a16:colId xmlns:a16="http://schemas.microsoft.com/office/drawing/2014/main" val="836823760"/>
                    </a:ext>
                  </a:extLst>
                </a:gridCol>
              </a:tblGrid>
              <a:tr h="239742">
                <a:tc>
                  <a:txBody>
                    <a:bodyPr/>
                    <a:lstStyle/>
                    <a:p>
                      <a:pPr algn="l" fontAlgn="b"/>
                      <a:r>
                        <a:rPr lang="de-DE" sz="1400" b="1" i="0" u="none" strike="noStrike" dirty="0">
                          <a:solidFill>
                            <a:schemeClr val="bg1"/>
                          </a:solidFill>
                          <a:effectLst/>
                          <a:latin typeface="Calibri" panose="020F0502020204030204" pitchFamily="34" charset="0"/>
                        </a:rPr>
                        <a:t>31.01.</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25. Deutsche </a:t>
                      </a:r>
                      <a:r>
                        <a:rPr lang="de-DE" sz="1400" b="1" i="0" u="none" strike="noStrike" dirty="0" err="1">
                          <a:solidFill>
                            <a:schemeClr val="bg1"/>
                          </a:solidFill>
                          <a:effectLst/>
                          <a:latin typeface="Calibri" panose="020F0502020204030204" pitchFamily="34" charset="0"/>
                        </a:rPr>
                        <a:t>Ruderergometermeisterschaft</a:t>
                      </a:r>
                      <a:r>
                        <a:rPr lang="de-DE" sz="1400" b="1" i="0" u="none" strike="noStrike" dirty="0">
                          <a:solidFill>
                            <a:schemeClr val="bg1"/>
                          </a:solidFill>
                          <a:effectLst/>
                          <a:latin typeface="Calibri" panose="020F0502020204030204" pitchFamily="34" charset="0"/>
                        </a:rPr>
                        <a:t> 2021 (Alternative I)</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a:solidFill>
                            <a:schemeClr val="bg1"/>
                          </a:solidFill>
                          <a:effectLst/>
                          <a:latin typeface="Calibri" panose="020F0502020204030204" pitchFamily="34" charset="0"/>
                        </a:rPr>
                        <a:t>THG-Halle in Essen-Kettwig</a:t>
                      </a:r>
                    </a:p>
                  </a:txBody>
                  <a:tcPr marL="7620" marR="7620" marT="7620" marB="0" anchor="b">
                    <a:lnL>
                      <a:noFill/>
                    </a:lnL>
                    <a:lnR>
                      <a:noFill/>
                    </a:lnR>
                    <a:lnT>
                      <a:noFill/>
                    </a:lnT>
                    <a:lnB>
                      <a:noFill/>
                    </a:lnB>
                    <a:solidFill>
                      <a:srgbClr val="FF0000"/>
                    </a:solidFill>
                  </a:tcPr>
                </a:tc>
                <a:extLst>
                  <a:ext uri="{0D108BD9-81ED-4DB2-BD59-A6C34878D82A}">
                    <a16:rowId xmlns:a16="http://schemas.microsoft.com/office/drawing/2014/main" val="225224223"/>
                  </a:ext>
                </a:extLst>
              </a:tr>
              <a:tr h="239742">
                <a:tc>
                  <a:txBody>
                    <a:bodyPr/>
                    <a:lstStyle/>
                    <a:p>
                      <a:pPr algn="l" fontAlgn="b"/>
                      <a:r>
                        <a:rPr lang="de-DE" sz="1400" b="1" i="0" u="none" strike="noStrike" dirty="0">
                          <a:solidFill>
                            <a:schemeClr val="bg1"/>
                          </a:solidFill>
                          <a:effectLst/>
                          <a:latin typeface="Calibri" panose="020F0502020204030204" pitchFamily="34" charset="0"/>
                        </a:rPr>
                        <a:t>13./14.2.</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25. Deutsche </a:t>
                      </a:r>
                      <a:r>
                        <a:rPr lang="de-DE" sz="1400" b="1" i="0" u="none" strike="noStrike" dirty="0" err="1">
                          <a:solidFill>
                            <a:schemeClr val="bg1"/>
                          </a:solidFill>
                          <a:effectLst/>
                          <a:latin typeface="Calibri" panose="020F0502020204030204" pitchFamily="34" charset="0"/>
                        </a:rPr>
                        <a:t>Ruderergometermeisterschaft</a:t>
                      </a:r>
                      <a:r>
                        <a:rPr lang="de-DE" sz="1400" b="1" i="0" u="none" strike="noStrike" dirty="0">
                          <a:solidFill>
                            <a:schemeClr val="bg1"/>
                          </a:solidFill>
                          <a:effectLst/>
                          <a:latin typeface="Calibri" panose="020F0502020204030204" pitchFamily="34" charset="0"/>
                        </a:rPr>
                        <a:t> 2021 (Alternative II)</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virtuell</a:t>
                      </a:r>
                    </a:p>
                  </a:txBody>
                  <a:tcPr marL="7620" marR="7620" marT="7620" marB="0" anchor="b">
                    <a:lnL>
                      <a:noFill/>
                    </a:lnL>
                    <a:lnR>
                      <a:noFill/>
                    </a:lnR>
                    <a:lnT>
                      <a:noFill/>
                    </a:lnT>
                    <a:lnB>
                      <a:noFill/>
                    </a:lnB>
                    <a:solidFill>
                      <a:srgbClr val="FF0000"/>
                    </a:solidFill>
                  </a:tcPr>
                </a:tc>
                <a:extLst>
                  <a:ext uri="{0D108BD9-81ED-4DB2-BD59-A6C34878D82A}">
                    <a16:rowId xmlns:a16="http://schemas.microsoft.com/office/drawing/2014/main" val="2562211676"/>
                  </a:ext>
                </a:extLst>
              </a:tr>
              <a:tr h="239742">
                <a:tc>
                  <a:txBody>
                    <a:bodyPr/>
                    <a:lstStyle/>
                    <a:p>
                      <a:pPr algn="l" fontAlgn="b"/>
                      <a:r>
                        <a:rPr lang="de-DE" sz="1400" b="1" i="0" u="none" strike="noStrike" dirty="0">
                          <a:solidFill>
                            <a:srgbClr val="000000"/>
                          </a:solidFill>
                          <a:effectLst/>
                          <a:latin typeface="Calibri" panose="020F0502020204030204" pitchFamily="34" charset="0"/>
                        </a:rPr>
                        <a:t>27./28.2.</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WRICH + ERICH</a:t>
                      </a:r>
                    </a:p>
                  </a:txBody>
                  <a:tcPr marL="7620" marR="7620" marT="7620" marB="0" anchor="b">
                    <a:lnL>
                      <a:noFill/>
                    </a:lnL>
                    <a:lnR>
                      <a:noFill/>
                    </a:lnR>
                    <a:lnT>
                      <a:noFill/>
                    </a:lnT>
                    <a:lnB>
                      <a:noFill/>
                    </a:lnB>
                  </a:tcPr>
                </a:tc>
                <a:tc>
                  <a:txBody>
                    <a:bodyPr/>
                    <a:lstStyle/>
                    <a:p>
                      <a:pPr algn="l" fontAlgn="b"/>
                      <a:r>
                        <a:rPr lang="de-DE" sz="1400" b="1" i="0" u="none" strike="noStrike">
                          <a:solidFill>
                            <a:srgbClr val="000000"/>
                          </a:solidFill>
                          <a:effectLst/>
                          <a:latin typeface="Calibri" panose="020F0502020204030204" pitchFamily="34" charset="0"/>
                        </a:rPr>
                        <a:t>virtuell</a:t>
                      </a:r>
                    </a:p>
                  </a:txBody>
                  <a:tcPr marL="7620" marR="7620" marT="7620" marB="0" anchor="b">
                    <a:lnL>
                      <a:noFill/>
                    </a:lnL>
                    <a:lnR>
                      <a:noFill/>
                    </a:lnR>
                    <a:lnT>
                      <a:noFill/>
                    </a:lnT>
                    <a:lnB>
                      <a:noFill/>
                    </a:lnB>
                  </a:tcPr>
                </a:tc>
                <a:extLst>
                  <a:ext uri="{0D108BD9-81ED-4DB2-BD59-A6C34878D82A}">
                    <a16:rowId xmlns:a16="http://schemas.microsoft.com/office/drawing/2014/main" val="2502230135"/>
                  </a:ext>
                </a:extLst>
              </a:tr>
              <a:tr h="239742">
                <a:tc>
                  <a:txBody>
                    <a:bodyPr/>
                    <a:lstStyle/>
                    <a:p>
                      <a:pPr algn="l" fontAlgn="b"/>
                      <a:r>
                        <a:rPr lang="de-DE" sz="1400" b="1" i="0" u="none" strike="noStrike">
                          <a:solidFill>
                            <a:srgbClr val="000000"/>
                          </a:solidFill>
                          <a:effectLst/>
                          <a:latin typeface="Calibri" panose="020F0502020204030204" pitchFamily="34" charset="0"/>
                        </a:rPr>
                        <a:t>5./7.4.</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European OPQR</a:t>
                      </a:r>
                    </a:p>
                  </a:txBody>
                  <a:tcPr marL="7620" marR="7620" marT="7620" marB="0" anchor="b">
                    <a:lnL>
                      <a:noFill/>
                    </a:lnL>
                    <a:lnR>
                      <a:noFill/>
                    </a:lnR>
                    <a:lnT>
                      <a:noFill/>
                    </a:lnT>
                    <a:lnB>
                      <a:noFill/>
                    </a:lnB>
                  </a:tcPr>
                </a:tc>
                <a:tc>
                  <a:txBody>
                    <a:bodyPr/>
                    <a:lstStyle/>
                    <a:p>
                      <a:pPr algn="l" fontAlgn="b"/>
                      <a:r>
                        <a:rPr lang="de-DE" sz="1400" b="1" i="0" u="none" strike="noStrike">
                          <a:solidFill>
                            <a:srgbClr val="000000"/>
                          </a:solidFill>
                          <a:effectLst/>
                          <a:latin typeface="Calibri" panose="020F0502020204030204" pitchFamily="34" charset="0"/>
                        </a:rPr>
                        <a:t>Varese</a:t>
                      </a:r>
                    </a:p>
                  </a:txBody>
                  <a:tcPr marL="7620" marR="7620" marT="7620" marB="0" anchor="b">
                    <a:lnL>
                      <a:noFill/>
                    </a:lnL>
                    <a:lnR>
                      <a:noFill/>
                    </a:lnR>
                    <a:lnT>
                      <a:noFill/>
                    </a:lnT>
                    <a:lnB>
                      <a:noFill/>
                    </a:lnB>
                  </a:tcPr>
                </a:tc>
                <a:extLst>
                  <a:ext uri="{0D108BD9-81ED-4DB2-BD59-A6C34878D82A}">
                    <a16:rowId xmlns:a16="http://schemas.microsoft.com/office/drawing/2014/main" val="2683776428"/>
                  </a:ext>
                </a:extLst>
              </a:tr>
              <a:tr h="239742">
                <a:tc>
                  <a:txBody>
                    <a:bodyPr/>
                    <a:lstStyle/>
                    <a:p>
                      <a:pPr algn="l" fontAlgn="b"/>
                      <a:r>
                        <a:rPr lang="de-DE" sz="1400" b="1" i="0" u="none" strike="noStrike">
                          <a:solidFill>
                            <a:srgbClr val="000000"/>
                          </a:solidFill>
                          <a:effectLst/>
                          <a:latin typeface="Calibri" panose="020F0502020204030204" pitchFamily="34" charset="0"/>
                        </a:rPr>
                        <a:t>10./11.4.</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ERCH</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Varese</a:t>
                      </a:r>
                    </a:p>
                  </a:txBody>
                  <a:tcPr marL="7620" marR="7620" marT="7620" marB="0" anchor="b">
                    <a:lnL>
                      <a:noFill/>
                    </a:lnL>
                    <a:lnR>
                      <a:noFill/>
                    </a:lnR>
                    <a:lnT>
                      <a:noFill/>
                    </a:lnT>
                    <a:lnB>
                      <a:noFill/>
                    </a:lnB>
                  </a:tcPr>
                </a:tc>
                <a:extLst>
                  <a:ext uri="{0D108BD9-81ED-4DB2-BD59-A6C34878D82A}">
                    <a16:rowId xmlns:a16="http://schemas.microsoft.com/office/drawing/2014/main" val="2200824627"/>
                  </a:ext>
                </a:extLst>
              </a:tr>
              <a:tr h="239742">
                <a:tc>
                  <a:txBody>
                    <a:bodyPr/>
                    <a:lstStyle/>
                    <a:p>
                      <a:pPr algn="l" fontAlgn="b"/>
                      <a:r>
                        <a:rPr lang="de-DE" sz="1400" b="1" i="0" u="none" strike="noStrike" dirty="0">
                          <a:solidFill>
                            <a:schemeClr val="bg1"/>
                          </a:solidFill>
                          <a:effectLst/>
                          <a:latin typeface="Calibri" panose="020F0502020204030204" pitchFamily="34" charset="0"/>
                        </a:rPr>
                        <a:t>17./18.4.</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Deutsches Meisterschaftsrudern Kleinboot</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Köln-Fühlingen</a:t>
                      </a:r>
                    </a:p>
                  </a:txBody>
                  <a:tcPr marL="7620" marR="7620" marT="7620" marB="0" anchor="b">
                    <a:lnL>
                      <a:noFill/>
                    </a:lnL>
                    <a:lnR>
                      <a:noFill/>
                    </a:lnR>
                    <a:lnT>
                      <a:noFill/>
                    </a:lnT>
                    <a:lnB>
                      <a:noFill/>
                    </a:lnB>
                    <a:solidFill>
                      <a:srgbClr val="FF0000"/>
                    </a:solidFill>
                  </a:tcPr>
                </a:tc>
                <a:extLst>
                  <a:ext uri="{0D108BD9-81ED-4DB2-BD59-A6C34878D82A}">
                    <a16:rowId xmlns:a16="http://schemas.microsoft.com/office/drawing/2014/main" val="3748001100"/>
                  </a:ext>
                </a:extLst>
              </a:tr>
              <a:tr h="239742">
                <a:tc>
                  <a:txBody>
                    <a:bodyPr/>
                    <a:lstStyle/>
                    <a:p>
                      <a:pPr algn="l" fontAlgn="b"/>
                      <a:r>
                        <a:rPr lang="de-DE" sz="1400" b="1" i="0" u="none" strike="noStrike">
                          <a:solidFill>
                            <a:srgbClr val="000000"/>
                          </a:solidFill>
                          <a:effectLst/>
                          <a:latin typeface="Calibri" panose="020F0502020204030204" pitchFamily="34" charset="0"/>
                        </a:rPr>
                        <a:t>1./2.5.</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WRCUP I</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Zagreb</a:t>
                      </a:r>
                    </a:p>
                  </a:txBody>
                  <a:tcPr marL="7620" marR="7620" marT="7620" marB="0" anchor="b">
                    <a:lnL>
                      <a:noFill/>
                    </a:lnL>
                    <a:lnR>
                      <a:noFill/>
                    </a:lnR>
                    <a:lnT>
                      <a:noFill/>
                    </a:lnT>
                    <a:lnB>
                      <a:noFill/>
                    </a:lnB>
                  </a:tcPr>
                </a:tc>
                <a:extLst>
                  <a:ext uri="{0D108BD9-81ED-4DB2-BD59-A6C34878D82A}">
                    <a16:rowId xmlns:a16="http://schemas.microsoft.com/office/drawing/2014/main" val="662365385"/>
                  </a:ext>
                </a:extLst>
              </a:tr>
              <a:tr h="239742">
                <a:tc>
                  <a:txBody>
                    <a:bodyPr/>
                    <a:lstStyle/>
                    <a:p>
                      <a:pPr algn="l" fontAlgn="b"/>
                      <a:r>
                        <a:rPr lang="de-DE" sz="1400" b="1" i="0" u="none" strike="noStrike">
                          <a:solidFill>
                            <a:srgbClr val="000000"/>
                          </a:solidFill>
                          <a:effectLst/>
                          <a:latin typeface="Calibri" panose="020F0502020204030204" pitchFamily="34" charset="0"/>
                        </a:rPr>
                        <a:t>8./9.5.</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FPQR</a:t>
                      </a:r>
                    </a:p>
                  </a:txBody>
                  <a:tcPr marL="7620" marR="7620" marT="7620"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panose="020F0502020204030204" pitchFamily="34" charset="0"/>
                        </a:rPr>
                        <a:t>Gavirate</a:t>
                      </a:r>
                      <a:endParaRPr lang="de-DE" sz="1400" b="1"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1590107520"/>
                  </a:ext>
                </a:extLst>
              </a:tr>
              <a:tr h="239742">
                <a:tc>
                  <a:txBody>
                    <a:bodyPr/>
                    <a:lstStyle/>
                    <a:p>
                      <a:pPr algn="l" fontAlgn="b"/>
                      <a:r>
                        <a:rPr lang="de-DE" sz="1400" b="1" i="0" u="none" strike="noStrike">
                          <a:solidFill>
                            <a:srgbClr val="000000"/>
                          </a:solidFill>
                          <a:effectLst/>
                          <a:latin typeface="Calibri" panose="020F0502020204030204" pitchFamily="34" charset="0"/>
                        </a:rPr>
                        <a:t>15.5.</a:t>
                      </a:r>
                    </a:p>
                  </a:txBody>
                  <a:tcPr marL="7620" marR="7620" marT="7620"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panose="020F0502020204030204" pitchFamily="34" charset="0"/>
                        </a:rPr>
                        <a:t>RBL</a:t>
                      </a:r>
                    </a:p>
                  </a:txBody>
                  <a:tcPr marL="7620" marR="7620" marT="7620"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panose="020F0502020204030204" pitchFamily="34" charset="0"/>
                        </a:rPr>
                        <a:t>TBA</a:t>
                      </a:r>
                    </a:p>
                  </a:txBody>
                  <a:tcPr marL="7620" marR="7620" marT="7620" marB="0" anchor="b">
                    <a:lnL>
                      <a:noFill/>
                    </a:lnL>
                    <a:lnR>
                      <a:noFill/>
                    </a:lnR>
                    <a:lnT>
                      <a:noFill/>
                    </a:lnT>
                    <a:lnB>
                      <a:noFill/>
                    </a:lnB>
                    <a:solidFill>
                      <a:srgbClr val="00B050"/>
                    </a:solidFill>
                  </a:tcPr>
                </a:tc>
                <a:extLst>
                  <a:ext uri="{0D108BD9-81ED-4DB2-BD59-A6C34878D82A}">
                    <a16:rowId xmlns:a16="http://schemas.microsoft.com/office/drawing/2014/main" val="196128776"/>
                  </a:ext>
                </a:extLst>
              </a:tr>
              <a:tr h="239742">
                <a:tc>
                  <a:txBody>
                    <a:bodyPr/>
                    <a:lstStyle/>
                    <a:p>
                      <a:pPr algn="l" fontAlgn="b"/>
                      <a:r>
                        <a:rPr lang="de-DE" sz="1400" b="1" i="0" u="none" strike="noStrike">
                          <a:solidFill>
                            <a:srgbClr val="000000"/>
                          </a:solidFill>
                          <a:effectLst/>
                          <a:latin typeface="Calibri" panose="020F0502020204030204" pitchFamily="34" charset="0"/>
                        </a:rPr>
                        <a:t>15./16.5.</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FOQR</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Luzern</a:t>
                      </a:r>
                    </a:p>
                  </a:txBody>
                  <a:tcPr marL="7620" marR="7620" marT="7620" marB="0" anchor="b">
                    <a:lnL>
                      <a:noFill/>
                    </a:lnL>
                    <a:lnR>
                      <a:noFill/>
                    </a:lnR>
                    <a:lnT>
                      <a:noFill/>
                    </a:lnT>
                    <a:lnB>
                      <a:noFill/>
                    </a:lnB>
                  </a:tcPr>
                </a:tc>
                <a:extLst>
                  <a:ext uri="{0D108BD9-81ED-4DB2-BD59-A6C34878D82A}">
                    <a16:rowId xmlns:a16="http://schemas.microsoft.com/office/drawing/2014/main" val="1269209929"/>
                  </a:ext>
                </a:extLst>
              </a:tr>
              <a:tr h="239742">
                <a:tc>
                  <a:txBody>
                    <a:bodyPr/>
                    <a:lstStyle/>
                    <a:p>
                      <a:pPr algn="l" fontAlgn="b"/>
                      <a:r>
                        <a:rPr lang="de-DE" sz="1400" b="1" i="0" u="none" strike="noStrike">
                          <a:solidFill>
                            <a:srgbClr val="000000"/>
                          </a:solidFill>
                          <a:effectLst/>
                          <a:latin typeface="Calibri" panose="020F0502020204030204" pitchFamily="34" charset="0"/>
                        </a:rPr>
                        <a:t>13.-16.5.</a:t>
                      </a:r>
                    </a:p>
                  </a:txBody>
                  <a:tcPr marL="7620" marR="7620" marT="7620" marB="0" anchor="b">
                    <a:lnL>
                      <a:noFill/>
                    </a:lnL>
                    <a:lnR>
                      <a:noFill/>
                    </a:lnR>
                    <a:lnT>
                      <a:noFill/>
                    </a:lnT>
                    <a:lnB>
                      <a:noFill/>
                    </a:lnB>
                    <a:solidFill>
                      <a:srgbClr val="FFFF00"/>
                    </a:solidFill>
                  </a:tcPr>
                </a:tc>
                <a:tc>
                  <a:txBody>
                    <a:bodyPr/>
                    <a:lstStyle/>
                    <a:p>
                      <a:pPr algn="l" fontAlgn="b"/>
                      <a:r>
                        <a:rPr lang="de-DE" sz="1400" b="1" i="0" u="none" strike="noStrike" dirty="0">
                          <a:solidFill>
                            <a:srgbClr val="000000"/>
                          </a:solidFill>
                          <a:effectLst/>
                          <a:latin typeface="Calibri" panose="020F0502020204030204" pitchFamily="34" charset="0"/>
                        </a:rPr>
                        <a:t>Amrum Challenge </a:t>
                      </a:r>
                    </a:p>
                  </a:txBody>
                  <a:tcPr marL="7620" marR="7620" marT="7620" marB="0" anchor="b">
                    <a:lnL>
                      <a:noFill/>
                    </a:lnL>
                    <a:lnR>
                      <a:noFill/>
                    </a:lnR>
                    <a:lnT>
                      <a:noFill/>
                    </a:lnT>
                    <a:lnB>
                      <a:noFill/>
                    </a:lnB>
                    <a:solidFill>
                      <a:srgbClr val="FFFF00"/>
                    </a:solidFill>
                  </a:tcPr>
                </a:tc>
                <a:tc>
                  <a:txBody>
                    <a:bodyPr/>
                    <a:lstStyle/>
                    <a:p>
                      <a:pPr algn="l" fontAlgn="b"/>
                      <a:r>
                        <a:rPr lang="de-DE" sz="1400" b="1" i="0" u="none" strike="noStrike" dirty="0">
                          <a:solidFill>
                            <a:srgbClr val="000000"/>
                          </a:solidFill>
                          <a:effectLst/>
                          <a:latin typeface="Calibri" panose="020F0502020204030204" pitchFamily="34" charset="0"/>
                        </a:rPr>
                        <a:t>Amrum</a:t>
                      </a:r>
                    </a:p>
                  </a:txBody>
                  <a:tcPr marL="7620" marR="7620" marT="7620" marB="0" anchor="b">
                    <a:lnL>
                      <a:noFill/>
                    </a:lnL>
                    <a:lnR>
                      <a:noFill/>
                    </a:lnR>
                    <a:lnT>
                      <a:noFill/>
                    </a:lnT>
                    <a:lnB>
                      <a:noFill/>
                    </a:lnB>
                    <a:solidFill>
                      <a:srgbClr val="FFFF00"/>
                    </a:solidFill>
                  </a:tcPr>
                </a:tc>
                <a:extLst>
                  <a:ext uri="{0D108BD9-81ED-4DB2-BD59-A6C34878D82A}">
                    <a16:rowId xmlns:a16="http://schemas.microsoft.com/office/drawing/2014/main" val="2032006328"/>
                  </a:ext>
                </a:extLst>
              </a:tr>
              <a:tr h="239742">
                <a:tc>
                  <a:txBody>
                    <a:bodyPr/>
                    <a:lstStyle/>
                    <a:p>
                      <a:pPr algn="l" fontAlgn="b"/>
                      <a:r>
                        <a:rPr lang="de-DE" sz="1400" b="1" i="0" u="none" strike="noStrike">
                          <a:solidFill>
                            <a:srgbClr val="000000"/>
                          </a:solidFill>
                          <a:effectLst/>
                          <a:latin typeface="Calibri" panose="020F0502020204030204" pitchFamily="34" charset="0"/>
                        </a:rPr>
                        <a:t>22./23.5.</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WRCUP II</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Luzern</a:t>
                      </a:r>
                    </a:p>
                  </a:txBody>
                  <a:tcPr marL="7620" marR="7620" marT="7620" marB="0" anchor="b">
                    <a:lnL>
                      <a:noFill/>
                    </a:lnL>
                    <a:lnR>
                      <a:noFill/>
                    </a:lnR>
                    <a:lnT>
                      <a:noFill/>
                    </a:lnT>
                    <a:lnB>
                      <a:noFill/>
                    </a:lnB>
                  </a:tcPr>
                </a:tc>
                <a:extLst>
                  <a:ext uri="{0D108BD9-81ED-4DB2-BD59-A6C34878D82A}">
                    <a16:rowId xmlns:a16="http://schemas.microsoft.com/office/drawing/2014/main" val="2693849148"/>
                  </a:ext>
                </a:extLst>
              </a:tr>
              <a:tr h="239742">
                <a:tc>
                  <a:txBody>
                    <a:bodyPr/>
                    <a:lstStyle/>
                    <a:p>
                      <a:pPr algn="l" fontAlgn="b"/>
                      <a:r>
                        <a:rPr lang="de-DE" sz="1400" b="1" i="0" u="none" strike="noStrike">
                          <a:solidFill>
                            <a:srgbClr val="000000"/>
                          </a:solidFill>
                          <a:effectLst/>
                          <a:latin typeface="Calibri" panose="020F0502020204030204" pitchFamily="34" charset="0"/>
                        </a:rPr>
                        <a:t>22./23.5.</a:t>
                      </a:r>
                    </a:p>
                  </a:txBody>
                  <a:tcPr marL="7620" marR="7620" marT="7620"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panose="020F0502020204030204" pitchFamily="34" charset="0"/>
                        </a:rPr>
                        <a:t>ERJCH</a:t>
                      </a:r>
                    </a:p>
                  </a:txBody>
                  <a:tcPr marL="7620" marR="7620" marT="7620"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panose="020F0502020204030204" pitchFamily="34" charset="0"/>
                        </a:rPr>
                        <a:t>München</a:t>
                      </a:r>
                    </a:p>
                  </a:txBody>
                  <a:tcPr marL="7620" marR="7620" marT="7620" marB="0" anchor="b">
                    <a:lnL>
                      <a:noFill/>
                    </a:lnL>
                    <a:lnR>
                      <a:noFill/>
                    </a:lnR>
                    <a:lnT>
                      <a:noFill/>
                    </a:lnT>
                    <a:lnB>
                      <a:noFill/>
                    </a:lnB>
                    <a:solidFill>
                      <a:srgbClr val="00B0F0"/>
                    </a:solidFill>
                  </a:tcPr>
                </a:tc>
                <a:extLst>
                  <a:ext uri="{0D108BD9-81ED-4DB2-BD59-A6C34878D82A}">
                    <a16:rowId xmlns:a16="http://schemas.microsoft.com/office/drawing/2014/main" val="2046749831"/>
                  </a:ext>
                </a:extLst>
              </a:tr>
              <a:tr h="239742">
                <a:tc>
                  <a:txBody>
                    <a:bodyPr/>
                    <a:lstStyle/>
                    <a:p>
                      <a:pPr algn="l" fontAlgn="b"/>
                      <a:r>
                        <a:rPr lang="de-DE" sz="1400" b="1" i="0" u="none" strike="noStrike">
                          <a:solidFill>
                            <a:srgbClr val="000000"/>
                          </a:solidFill>
                          <a:effectLst/>
                          <a:latin typeface="Calibri" panose="020F0502020204030204" pitchFamily="34" charset="0"/>
                        </a:rPr>
                        <a:t>5./6.6.</a:t>
                      </a:r>
                    </a:p>
                  </a:txBody>
                  <a:tcPr marL="7620" marR="7620" marT="7620"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panose="020F0502020204030204" pitchFamily="34" charset="0"/>
                        </a:rPr>
                        <a:t>WRCUP III</a:t>
                      </a:r>
                    </a:p>
                  </a:txBody>
                  <a:tcPr marL="7620" marR="7620" marT="7620"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panose="020F0502020204030204" pitchFamily="34" charset="0"/>
                        </a:rPr>
                        <a:t>Sabaudia</a:t>
                      </a:r>
                      <a:endParaRPr lang="de-DE" sz="1400" b="1"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tcPr>
                </a:tc>
                <a:extLst>
                  <a:ext uri="{0D108BD9-81ED-4DB2-BD59-A6C34878D82A}">
                    <a16:rowId xmlns:a16="http://schemas.microsoft.com/office/drawing/2014/main" val="2357760153"/>
                  </a:ext>
                </a:extLst>
              </a:tr>
              <a:tr h="239742">
                <a:tc>
                  <a:txBody>
                    <a:bodyPr/>
                    <a:lstStyle/>
                    <a:p>
                      <a:pPr algn="l" fontAlgn="b"/>
                      <a:r>
                        <a:rPr lang="de-DE" sz="1400" b="1" i="0" u="none" strike="noStrike">
                          <a:solidFill>
                            <a:srgbClr val="000000"/>
                          </a:solidFill>
                          <a:effectLst/>
                          <a:latin typeface="Calibri" panose="020F0502020204030204" pitchFamily="34" charset="0"/>
                        </a:rPr>
                        <a:t>12.6.</a:t>
                      </a:r>
                    </a:p>
                  </a:txBody>
                  <a:tcPr marL="7620" marR="7620" marT="7620"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panose="020F0502020204030204" pitchFamily="34" charset="0"/>
                        </a:rPr>
                        <a:t>RBL</a:t>
                      </a:r>
                    </a:p>
                  </a:txBody>
                  <a:tcPr marL="7620" marR="7620" marT="7620"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panose="020F0502020204030204" pitchFamily="34" charset="0"/>
                        </a:rPr>
                        <a:t>TBA</a:t>
                      </a:r>
                    </a:p>
                  </a:txBody>
                  <a:tcPr marL="7620" marR="7620" marT="7620" marB="0" anchor="b">
                    <a:lnL>
                      <a:noFill/>
                    </a:lnL>
                    <a:lnR>
                      <a:noFill/>
                    </a:lnR>
                    <a:lnT>
                      <a:noFill/>
                    </a:lnT>
                    <a:lnB>
                      <a:noFill/>
                    </a:lnB>
                    <a:solidFill>
                      <a:srgbClr val="00B050"/>
                    </a:solidFill>
                  </a:tcPr>
                </a:tc>
                <a:extLst>
                  <a:ext uri="{0D108BD9-81ED-4DB2-BD59-A6C34878D82A}">
                    <a16:rowId xmlns:a16="http://schemas.microsoft.com/office/drawing/2014/main" val="268918422"/>
                  </a:ext>
                </a:extLst>
              </a:tr>
              <a:tr h="239742">
                <a:tc>
                  <a:txBody>
                    <a:bodyPr/>
                    <a:lstStyle/>
                    <a:p>
                      <a:pPr algn="l" fontAlgn="b"/>
                      <a:r>
                        <a:rPr lang="de-DE" sz="1400" b="1" i="0" u="none" strike="noStrike" dirty="0">
                          <a:solidFill>
                            <a:schemeClr val="bg1"/>
                          </a:solidFill>
                          <a:effectLst/>
                          <a:latin typeface="Calibri" panose="020F0502020204030204" pitchFamily="34" charset="0"/>
                        </a:rPr>
                        <a:t>24.-27.6.</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Deutsche Juniorenmeisterschaften, Deutsche Jahrgangsmeisterschaften U17 und U23</a:t>
                      </a:r>
                    </a:p>
                  </a:txBody>
                  <a:tcPr marL="7620" marR="7620" marT="7620"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panose="020F0502020204030204" pitchFamily="34" charset="0"/>
                        </a:rPr>
                        <a:t>Baldeneysee Essen</a:t>
                      </a:r>
                    </a:p>
                  </a:txBody>
                  <a:tcPr marL="7620" marR="7620" marT="7620" marB="0" anchor="b">
                    <a:lnL>
                      <a:noFill/>
                    </a:lnL>
                    <a:lnR>
                      <a:noFill/>
                    </a:lnR>
                    <a:lnT>
                      <a:noFill/>
                    </a:lnT>
                    <a:lnB>
                      <a:noFill/>
                    </a:lnB>
                    <a:solidFill>
                      <a:srgbClr val="FF0000"/>
                    </a:solidFill>
                  </a:tcPr>
                </a:tc>
                <a:extLst>
                  <a:ext uri="{0D108BD9-81ED-4DB2-BD59-A6C34878D82A}">
                    <a16:rowId xmlns:a16="http://schemas.microsoft.com/office/drawing/2014/main" val="2346779924"/>
                  </a:ext>
                </a:extLst>
              </a:tr>
            </a:tbl>
          </a:graphicData>
        </a:graphic>
      </p:graphicFrame>
      <p:graphicFrame>
        <p:nvGraphicFramePr>
          <p:cNvPr id="2" name="Tabelle 3">
            <a:extLst>
              <a:ext uri="{FF2B5EF4-FFF2-40B4-BE49-F238E27FC236}">
                <a16:creationId xmlns:a16="http://schemas.microsoft.com/office/drawing/2014/main" id="{7FF7594F-94BB-4A3E-B52D-81B398AAEFDB}"/>
              </a:ext>
            </a:extLst>
          </p:cNvPr>
          <p:cNvGraphicFramePr>
            <a:graphicFrameLocks noGrp="1"/>
          </p:cNvGraphicFramePr>
          <p:nvPr>
            <p:extLst>
              <p:ext uri="{D42A27DB-BD31-4B8C-83A1-F6EECF244321}">
                <p14:modId xmlns:p14="http://schemas.microsoft.com/office/powerpoint/2010/main" val="1046417578"/>
              </p:ext>
            </p:extLst>
          </p:nvPr>
        </p:nvGraphicFramePr>
        <p:xfrm>
          <a:off x="8644555" y="5423180"/>
          <a:ext cx="2407758" cy="1023168"/>
        </p:xfrm>
        <a:graphic>
          <a:graphicData uri="http://schemas.openxmlformats.org/drawingml/2006/table">
            <a:tbl>
              <a:tblPr firstRow="1" bandRow="1">
                <a:tableStyleId>{69CF1AB2-1976-4502-BF36-3FF5EA218861}</a:tableStyleId>
              </a:tblPr>
              <a:tblGrid>
                <a:gridCol w="695169">
                  <a:extLst>
                    <a:ext uri="{9D8B030D-6E8A-4147-A177-3AD203B41FA5}">
                      <a16:colId xmlns:a16="http://schemas.microsoft.com/office/drawing/2014/main" val="248170703"/>
                    </a:ext>
                  </a:extLst>
                </a:gridCol>
                <a:gridCol w="1712589">
                  <a:extLst>
                    <a:ext uri="{9D8B030D-6E8A-4147-A177-3AD203B41FA5}">
                      <a16:colId xmlns:a16="http://schemas.microsoft.com/office/drawing/2014/main" val="196267370"/>
                    </a:ext>
                  </a:extLst>
                </a:gridCol>
              </a:tblGrid>
              <a:tr h="255792">
                <a:tc>
                  <a:txBody>
                    <a:bodyPr/>
                    <a:lstStyle/>
                    <a:p>
                      <a:pPr algn="l"/>
                      <a:r>
                        <a:rPr lang="de-DE" sz="1000" dirty="0">
                          <a:solidFill>
                            <a:schemeClr val="bg1"/>
                          </a:solidFill>
                        </a:rPr>
                        <a:t>Rot</a:t>
                      </a:r>
                    </a:p>
                  </a:txBody>
                  <a:tcPr anchor="ctr">
                    <a:solidFill>
                      <a:srgbClr val="FF0000"/>
                    </a:solidFill>
                  </a:tcPr>
                </a:tc>
                <a:tc>
                  <a:txBody>
                    <a:bodyPr/>
                    <a:lstStyle/>
                    <a:p>
                      <a:r>
                        <a:rPr lang="de-DE" sz="1000" dirty="0"/>
                        <a:t>Deutsche Meisterschaften</a:t>
                      </a:r>
                    </a:p>
                  </a:txBody>
                  <a:tcPr>
                    <a:solidFill>
                      <a:srgbClr val="FF0000"/>
                    </a:solidFill>
                  </a:tcPr>
                </a:tc>
                <a:extLst>
                  <a:ext uri="{0D108BD9-81ED-4DB2-BD59-A6C34878D82A}">
                    <a16:rowId xmlns:a16="http://schemas.microsoft.com/office/drawing/2014/main" val="3975433659"/>
                  </a:ext>
                </a:extLst>
              </a:tr>
              <a:tr h="255792">
                <a:tc>
                  <a:txBody>
                    <a:bodyPr/>
                    <a:lstStyle/>
                    <a:p>
                      <a:r>
                        <a:rPr lang="de-DE" sz="1000" dirty="0"/>
                        <a:t>Grün</a:t>
                      </a:r>
                    </a:p>
                  </a:txBody>
                  <a:tcPr>
                    <a:solidFill>
                      <a:srgbClr val="00B050"/>
                    </a:solidFill>
                  </a:tcPr>
                </a:tc>
                <a:tc>
                  <a:txBody>
                    <a:bodyPr/>
                    <a:lstStyle/>
                    <a:p>
                      <a:r>
                        <a:rPr lang="de-DE" sz="1000" dirty="0"/>
                        <a:t>Ruderbundesliga</a:t>
                      </a:r>
                    </a:p>
                  </a:txBody>
                  <a:tcPr>
                    <a:solidFill>
                      <a:srgbClr val="00B050"/>
                    </a:solidFill>
                  </a:tcPr>
                </a:tc>
                <a:extLst>
                  <a:ext uri="{0D108BD9-81ED-4DB2-BD59-A6C34878D82A}">
                    <a16:rowId xmlns:a16="http://schemas.microsoft.com/office/drawing/2014/main" val="1051102591"/>
                  </a:ext>
                </a:extLst>
              </a:tr>
              <a:tr h="255792">
                <a:tc>
                  <a:txBody>
                    <a:bodyPr/>
                    <a:lstStyle/>
                    <a:p>
                      <a:r>
                        <a:rPr lang="de-DE" sz="1000" dirty="0"/>
                        <a:t>Gelb</a:t>
                      </a:r>
                    </a:p>
                  </a:txBody>
                  <a:tcPr>
                    <a:solidFill>
                      <a:srgbClr val="FFFF00"/>
                    </a:solidFill>
                  </a:tcPr>
                </a:tc>
                <a:tc>
                  <a:txBody>
                    <a:bodyPr/>
                    <a:lstStyle/>
                    <a:p>
                      <a:r>
                        <a:rPr lang="de-DE" sz="1000" dirty="0" err="1"/>
                        <a:t>Coastal</a:t>
                      </a:r>
                      <a:r>
                        <a:rPr lang="de-DE" sz="1000" dirty="0"/>
                        <a:t> Events</a:t>
                      </a:r>
                    </a:p>
                  </a:txBody>
                  <a:tcPr>
                    <a:solidFill>
                      <a:srgbClr val="FFFF00"/>
                    </a:solidFill>
                  </a:tcPr>
                </a:tc>
                <a:extLst>
                  <a:ext uri="{0D108BD9-81ED-4DB2-BD59-A6C34878D82A}">
                    <a16:rowId xmlns:a16="http://schemas.microsoft.com/office/drawing/2014/main" val="317574519"/>
                  </a:ext>
                </a:extLst>
              </a:tr>
              <a:tr h="255792">
                <a:tc>
                  <a:txBody>
                    <a:bodyPr/>
                    <a:lstStyle/>
                    <a:p>
                      <a:r>
                        <a:rPr lang="de-DE" sz="1000" dirty="0"/>
                        <a:t>Blau</a:t>
                      </a:r>
                    </a:p>
                  </a:txBody>
                  <a:tcPr>
                    <a:solidFill>
                      <a:srgbClr val="00B0F0"/>
                    </a:solidFill>
                  </a:tcPr>
                </a:tc>
                <a:tc>
                  <a:txBody>
                    <a:bodyPr/>
                    <a:lstStyle/>
                    <a:p>
                      <a:r>
                        <a:rPr lang="de-DE" sz="1000" dirty="0"/>
                        <a:t>FISA Events in Deutschland</a:t>
                      </a:r>
                    </a:p>
                  </a:txBody>
                  <a:tcPr>
                    <a:solidFill>
                      <a:srgbClr val="00B0F0"/>
                    </a:solidFill>
                  </a:tcPr>
                </a:tc>
                <a:extLst>
                  <a:ext uri="{0D108BD9-81ED-4DB2-BD59-A6C34878D82A}">
                    <a16:rowId xmlns:a16="http://schemas.microsoft.com/office/drawing/2014/main" val="3419150464"/>
                  </a:ext>
                </a:extLst>
              </a:tr>
            </a:tbl>
          </a:graphicData>
        </a:graphic>
      </p:graphicFrame>
    </p:spTree>
    <p:extLst>
      <p:ext uri="{BB962C8B-B14F-4D97-AF65-F5344CB8AC3E}">
        <p14:creationId xmlns:p14="http://schemas.microsoft.com/office/powerpoint/2010/main" val="120955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59723" y="325857"/>
            <a:ext cx="8896798" cy="1023168"/>
          </a:xfrm>
        </p:spPr>
        <p:txBody>
          <a:bodyPr>
            <a:normAutofit/>
          </a:bodyPr>
          <a:lstStyle/>
          <a:p>
            <a:r>
              <a:rPr lang="de-DE" dirty="0"/>
              <a:t>2021 / 2</a:t>
            </a:r>
          </a:p>
        </p:txBody>
      </p:sp>
      <p:graphicFrame>
        <p:nvGraphicFramePr>
          <p:cNvPr id="2" name="Tabelle 1"/>
          <p:cNvGraphicFramePr>
            <a:graphicFrameLocks noGrp="1"/>
          </p:cNvGraphicFramePr>
          <p:nvPr>
            <p:extLst>
              <p:ext uri="{D42A27DB-BD31-4B8C-83A1-F6EECF244321}">
                <p14:modId xmlns:p14="http://schemas.microsoft.com/office/powerpoint/2010/main" val="2649959510"/>
              </p:ext>
            </p:extLst>
          </p:nvPr>
        </p:nvGraphicFramePr>
        <p:xfrm>
          <a:off x="763588" y="1544885"/>
          <a:ext cx="9658350" cy="4019055"/>
        </p:xfrm>
        <a:graphic>
          <a:graphicData uri="http://schemas.openxmlformats.org/drawingml/2006/table">
            <a:tbl>
              <a:tblPr/>
              <a:tblGrid>
                <a:gridCol w="867988">
                  <a:extLst>
                    <a:ext uri="{9D8B030D-6E8A-4147-A177-3AD203B41FA5}">
                      <a16:colId xmlns:a16="http://schemas.microsoft.com/office/drawing/2014/main" val="20000"/>
                    </a:ext>
                  </a:extLst>
                </a:gridCol>
                <a:gridCol w="116542">
                  <a:extLst>
                    <a:ext uri="{9D8B030D-6E8A-4147-A177-3AD203B41FA5}">
                      <a16:colId xmlns:a16="http://schemas.microsoft.com/office/drawing/2014/main" val="20001"/>
                    </a:ext>
                  </a:extLst>
                </a:gridCol>
                <a:gridCol w="6530322">
                  <a:extLst>
                    <a:ext uri="{9D8B030D-6E8A-4147-A177-3AD203B41FA5}">
                      <a16:colId xmlns:a16="http://schemas.microsoft.com/office/drawing/2014/main" val="20002"/>
                    </a:ext>
                  </a:extLst>
                </a:gridCol>
                <a:gridCol w="2143498">
                  <a:extLst>
                    <a:ext uri="{9D8B030D-6E8A-4147-A177-3AD203B41FA5}">
                      <a16:colId xmlns:a16="http://schemas.microsoft.com/office/drawing/2014/main" val="20003"/>
                    </a:ext>
                  </a:extLst>
                </a:gridCol>
              </a:tblGrid>
              <a:tr h="236415">
                <a:tc>
                  <a:txBody>
                    <a:bodyPr/>
                    <a:lstStyle/>
                    <a:p>
                      <a:pPr algn="r" fontAlgn="b"/>
                      <a:r>
                        <a:rPr lang="de-DE" sz="1400" b="1" i="0" u="none" strike="noStrike" dirty="0">
                          <a:solidFill>
                            <a:schemeClr val="bg1"/>
                          </a:solidFill>
                          <a:effectLst/>
                          <a:latin typeface="Calibri"/>
                        </a:rPr>
                        <a:t>9.-11.7. </a:t>
                      </a:r>
                    </a:p>
                  </a:txBody>
                  <a:tcPr marL="9457" marR="9457" marT="9457" marB="0" anchor="b">
                    <a:lnL>
                      <a:noFill/>
                    </a:lnL>
                    <a:lnR>
                      <a:noFill/>
                    </a:lnR>
                    <a:lnT>
                      <a:noFill/>
                    </a:lnT>
                    <a:lnB>
                      <a:noFill/>
                    </a:lnB>
                    <a:solidFill>
                      <a:srgbClr val="FF0000"/>
                    </a:solidFill>
                  </a:tcPr>
                </a:tc>
                <a:tc>
                  <a:txBody>
                    <a:bodyPr/>
                    <a:lstStyle/>
                    <a:p>
                      <a:pPr algn="r" fontAlgn="b"/>
                      <a:r>
                        <a:rPr lang="de-DE" sz="1400" b="1" i="0" u="none" strike="noStrike">
                          <a:solidFill>
                            <a:schemeClr val="bg1"/>
                          </a:solidFill>
                          <a:effectLst/>
                          <a:latin typeface="Calibri"/>
                        </a:rPr>
                        <a:t> </a:t>
                      </a:r>
                    </a:p>
                  </a:txBody>
                  <a:tcPr marL="9457" marR="9457" marT="9457" marB="0" anchor="b">
                    <a:lnL>
                      <a:noFill/>
                    </a:lnL>
                    <a:lnR>
                      <a:noFill/>
                    </a:lnR>
                    <a:lnT>
                      <a:noFill/>
                    </a:lnT>
                    <a:lnB>
                      <a:noFill/>
                    </a:lnB>
                    <a:solidFill>
                      <a:srgbClr val="FF0000"/>
                    </a:solidFill>
                  </a:tcPr>
                </a:tc>
                <a:tc>
                  <a:txBody>
                    <a:bodyPr/>
                    <a:lstStyle/>
                    <a:p>
                      <a:pPr algn="l" fontAlgn="b"/>
                      <a:r>
                        <a:rPr lang="de-DE" sz="1400" b="1" i="0" u="none" strike="noStrike">
                          <a:solidFill>
                            <a:schemeClr val="bg1"/>
                          </a:solidFill>
                          <a:effectLst/>
                          <a:latin typeface="Calibri"/>
                        </a:rPr>
                        <a:t>Deutsches Meisterschaftsrudern (Großboot, Para, Masters, Studenten)</a:t>
                      </a:r>
                    </a:p>
                  </a:txBody>
                  <a:tcPr marL="9457" marR="9457" marT="9457" marB="0" anchor="b">
                    <a:lnL>
                      <a:noFill/>
                    </a:lnL>
                    <a:lnR>
                      <a:noFill/>
                    </a:lnR>
                    <a:lnT>
                      <a:noFill/>
                    </a:lnT>
                    <a:lnB>
                      <a:noFill/>
                    </a:lnB>
                    <a:solidFill>
                      <a:srgbClr val="FF0000"/>
                    </a:solidFill>
                  </a:tcPr>
                </a:tc>
                <a:tc>
                  <a:txBody>
                    <a:bodyPr/>
                    <a:lstStyle/>
                    <a:p>
                      <a:pPr algn="l" fontAlgn="b"/>
                      <a:r>
                        <a:rPr lang="de-DE" sz="1400" b="1" i="0" u="none" strike="noStrike" dirty="0" err="1">
                          <a:solidFill>
                            <a:schemeClr val="bg1"/>
                          </a:solidFill>
                          <a:effectLst/>
                          <a:latin typeface="Calibri"/>
                        </a:rPr>
                        <a:t>Elfrather</a:t>
                      </a:r>
                      <a:r>
                        <a:rPr lang="de-DE" sz="1400" b="1" i="0" u="none" strike="noStrike" dirty="0">
                          <a:solidFill>
                            <a:schemeClr val="bg1"/>
                          </a:solidFill>
                          <a:effectLst/>
                          <a:latin typeface="Calibri"/>
                        </a:rPr>
                        <a:t> See in Krefeld</a:t>
                      </a:r>
                    </a:p>
                  </a:txBody>
                  <a:tcPr marL="9457" marR="9457" marT="9457" marB="0" anchor="b">
                    <a:lnL>
                      <a:noFill/>
                    </a:lnL>
                    <a:lnR>
                      <a:noFill/>
                    </a:lnR>
                    <a:lnT>
                      <a:noFill/>
                    </a:lnT>
                    <a:lnB>
                      <a:noFill/>
                    </a:lnB>
                    <a:solidFill>
                      <a:srgbClr val="FF0000"/>
                    </a:solidFill>
                  </a:tcPr>
                </a:tc>
                <a:extLst>
                  <a:ext uri="{0D108BD9-81ED-4DB2-BD59-A6C34878D82A}">
                    <a16:rowId xmlns:a16="http://schemas.microsoft.com/office/drawing/2014/main" val="10000"/>
                  </a:ext>
                </a:extLst>
              </a:tr>
              <a:tr h="236415">
                <a:tc>
                  <a:txBody>
                    <a:bodyPr/>
                    <a:lstStyle/>
                    <a:p>
                      <a:pPr algn="r" fontAlgn="b"/>
                      <a:r>
                        <a:rPr lang="de-DE" sz="1400" b="1" i="0" u="none" strike="noStrike">
                          <a:solidFill>
                            <a:srgbClr val="000000"/>
                          </a:solidFill>
                          <a:effectLst/>
                          <a:latin typeface="Calibri"/>
                        </a:rPr>
                        <a:t>3.7.</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1"/>
                  </a:ext>
                </a:extLst>
              </a:tr>
              <a:tr h="236415">
                <a:tc>
                  <a:txBody>
                    <a:bodyPr/>
                    <a:lstStyle/>
                    <a:p>
                      <a:pPr algn="r" fontAlgn="b"/>
                      <a:r>
                        <a:rPr lang="de-DE" sz="1400" b="1" i="0" u="none" strike="noStrike">
                          <a:solidFill>
                            <a:srgbClr val="000000"/>
                          </a:solidFill>
                          <a:effectLst/>
                          <a:latin typeface="Calibri"/>
                        </a:rPr>
                        <a:t>10./11.7.</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WRU23CH</a:t>
                      </a: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Racice</a:t>
                      </a:r>
                    </a:p>
                  </a:txBody>
                  <a:tcPr marL="9457" marR="9457" marT="9457" marB="0" anchor="b">
                    <a:lnL>
                      <a:noFill/>
                    </a:lnL>
                    <a:lnR>
                      <a:noFill/>
                    </a:lnR>
                    <a:lnT>
                      <a:noFill/>
                    </a:lnT>
                    <a:lnB>
                      <a:noFill/>
                    </a:lnB>
                  </a:tcPr>
                </a:tc>
                <a:extLst>
                  <a:ext uri="{0D108BD9-81ED-4DB2-BD59-A6C34878D82A}">
                    <a16:rowId xmlns:a16="http://schemas.microsoft.com/office/drawing/2014/main" val="10002"/>
                  </a:ext>
                </a:extLst>
              </a:tr>
              <a:tr h="236415">
                <a:tc>
                  <a:txBody>
                    <a:bodyPr/>
                    <a:lstStyle/>
                    <a:p>
                      <a:pPr algn="r" fontAlgn="b"/>
                      <a:r>
                        <a:rPr lang="de-DE" sz="1400" b="1" i="0" u="none" strike="noStrike">
                          <a:solidFill>
                            <a:srgbClr val="000000"/>
                          </a:solidFill>
                          <a:effectLst/>
                          <a:latin typeface="Calibri"/>
                        </a:rPr>
                        <a:t>17.7.</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3"/>
                  </a:ext>
                </a:extLst>
              </a:tr>
              <a:tr h="236415">
                <a:tc>
                  <a:txBody>
                    <a:bodyPr/>
                    <a:lstStyle/>
                    <a:p>
                      <a:pPr algn="r" fontAlgn="b"/>
                      <a:r>
                        <a:rPr lang="de-DE" sz="1400" b="1" i="0" u="none" strike="noStrike">
                          <a:solidFill>
                            <a:srgbClr val="000000"/>
                          </a:solidFill>
                          <a:effectLst/>
                          <a:latin typeface="Calibri"/>
                        </a:rPr>
                        <a:t>7.8.</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4"/>
                  </a:ext>
                </a:extLst>
              </a:tr>
              <a:tr h="236415">
                <a:tc>
                  <a:txBody>
                    <a:bodyPr/>
                    <a:lstStyle/>
                    <a:p>
                      <a:pPr algn="r" fontAlgn="b"/>
                      <a:r>
                        <a:rPr lang="de-DE" sz="1400" b="1" i="0" u="none" strike="noStrike">
                          <a:solidFill>
                            <a:srgbClr val="000000"/>
                          </a:solidFill>
                          <a:effectLst/>
                          <a:latin typeface="Calibri"/>
                        </a:rPr>
                        <a:t>14.8.</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5"/>
                  </a:ext>
                </a:extLst>
              </a:tr>
              <a:tr h="236415">
                <a:tc>
                  <a:txBody>
                    <a:bodyPr/>
                    <a:lstStyle/>
                    <a:p>
                      <a:pPr algn="r" fontAlgn="b"/>
                      <a:r>
                        <a:rPr lang="de-DE" sz="1400" b="1" i="0" u="none" strike="noStrike">
                          <a:solidFill>
                            <a:srgbClr val="000000"/>
                          </a:solidFill>
                          <a:effectLst/>
                          <a:latin typeface="Calibri"/>
                        </a:rPr>
                        <a:t>23.7.-8.8.</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OG</a:t>
                      </a: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Tokio</a:t>
                      </a:r>
                    </a:p>
                  </a:txBody>
                  <a:tcPr marL="9457" marR="9457" marT="9457" marB="0" anchor="b">
                    <a:lnL>
                      <a:noFill/>
                    </a:lnL>
                    <a:lnR>
                      <a:noFill/>
                    </a:lnR>
                    <a:lnT>
                      <a:noFill/>
                    </a:lnT>
                    <a:lnB>
                      <a:noFill/>
                    </a:lnB>
                  </a:tcPr>
                </a:tc>
                <a:extLst>
                  <a:ext uri="{0D108BD9-81ED-4DB2-BD59-A6C34878D82A}">
                    <a16:rowId xmlns:a16="http://schemas.microsoft.com/office/drawing/2014/main" val="10006"/>
                  </a:ext>
                </a:extLst>
              </a:tr>
              <a:tr h="236415">
                <a:tc>
                  <a:txBody>
                    <a:bodyPr/>
                    <a:lstStyle/>
                    <a:p>
                      <a:pPr algn="r" fontAlgn="b"/>
                      <a:r>
                        <a:rPr lang="de-DE" sz="1400" b="1" i="0" u="none" strike="noStrike">
                          <a:solidFill>
                            <a:srgbClr val="000000"/>
                          </a:solidFill>
                          <a:effectLst/>
                          <a:latin typeface="Calibri"/>
                        </a:rPr>
                        <a:t>14./15.8.</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WRJCH</a:t>
                      </a: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Plovdiv</a:t>
                      </a:r>
                    </a:p>
                  </a:txBody>
                  <a:tcPr marL="9457" marR="9457" marT="9457" marB="0" anchor="b">
                    <a:lnL>
                      <a:noFill/>
                    </a:lnL>
                    <a:lnR>
                      <a:noFill/>
                    </a:lnR>
                    <a:lnT>
                      <a:noFill/>
                    </a:lnT>
                    <a:lnB>
                      <a:noFill/>
                    </a:lnB>
                  </a:tcPr>
                </a:tc>
                <a:extLst>
                  <a:ext uri="{0D108BD9-81ED-4DB2-BD59-A6C34878D82A}">
                    <a16:rowId xmlns:a16="http://schemas.microsoft.com/office/drawing/2014/main" val="10007"/>
                  </a:ext>
                </a:extLst>
              </a:tr>
              <a:tr h="236415">
                <a:tc>
                  <a:txBody>
                    <a:bodyPr/>
                    <a:lstStyle/>
                    <a:p>
                      <a:pPr algn="r" fontAlgn="b"/>
                      <a:r>
                        <a:rPr lang="de-DE" sz="1400" b="1" i="0" u="none" strike="noStrike">
                          <a:solidFill>
                            <a:srgbClr val="000000"/>
                          </a:solidFill>
                          <a:effectLst/>
                          <a:latin typeface="Calibri"/>
                        </a:rPr>
                        <a:t>21./22.8.</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FISU WUG</a:t>
                      </a: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Chengdu</a:t>
                      </a:r>
                    </a:p>
                  </a:txBody>
                  <a:tcPr marL="9457" marR="9457" marT="9457" marB="0" anchor="b">
                    <a:lnL>
                      <a:noFill/>
                    </a:lnL>
                    <a:lnR>
                      <a:noFill/>
                    </a:lnR>
                    <a:lnT>
                      <a:noFill/>
                    </a:lnT>
                    <a:lnB>
                      <a:noFill/>
                    </a:lnB>
                  </a:tcPr>
                </a:tc>
                <a:extLst>
                  <a:ext uri="{0D108BD9-81ED-4DB2-BD59-A6C34878D82A}">
                    <a16:rowId xmlns:a16="http://schemas.microsoft.com/office/drawing/2014/main" val="10008"/>
                  </a:ext>
                </a:extLst>
              </a:tr>
              <a:tr h="236415">
                <a:tc>
                  <a:txBody>
                    <a:bodyPr/>
                    <a:lstStyle/>
                    <a:p>
                      <a:pPr algn="r" fontAlgn="b"/>
                      <a:r>
                        <a:rPr lang="de-DE" sz="1400" b="1" i="0" u="none" strike="noStrike">
                          <a:solidFill>
                            <a:srgbClr val="000000"/>
                          </a:solidFill>
                          <a:effectLst/>
                          <a:latin typeface="Calibri"/>
                        </a:rPr>
                        <a:t>11.9.</a:t>
                      </a:r>
                    </a:p>
                  </a:txBody>
                  <a:tcPr marL="9457" marR="9457" marT="9457" marB="0" anchor="b">
                    <a:lnL>
                      <a:noFill/>
                    </a:lnL>
                    <a:lnR>
                      <a:noFill/>
                    </a:lnR>
                    <a:lnT>
                      <a:noFill/>
                    </a:lnT>
                    <a:lnB>
                      <a:noFill/>
                    </a:lnB>
                    <a:solidFill>
                      <a:srgbClr val="00B050"/>
                    </a:solidFill>
                  </a:tcPr>
                </a:tc>
                <a:tc>
                  <a:txBody>
                    <a:bodyPr/>
                    <a:lstStyle/>
                    <a:p>
                      <a:pPr algn="r" fontAlgn="b"/>
                      <a:r>
                        <a:rPr lang="de-DE" sz="1400" b="1" i="0" u="none" strike="noStrike">
                          <a:solidFill>
                            <a:srgbClr val="000000"/>
                          </a:solidFill>
                          <a:effectLst/>
                          <a:latin typeface="Calibri"/>
                        </a:rPr>
                        <a:t> </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RBL</a:t>
                      </a:r>
                    </a:p>
                  </a:txBody>
                  <a:tcPr marL="9457" marR="9457" marT="9457" marB="0" anchor="b">
                    <a:lnL>
                      <a:noFill/>
                    </a:lnL>
                    <a:lnR>
                      <a:noFill/>
                    </a:lnR>
                    <a:lnT>
                      <a:noFill/>
                    </a:lnT>
                    <a:lnB>
                      <a:noFill/>
                    </a:lnB>
                    <a:solidFill>
                      <a:srgbClr val="00B050"/>
                    </a:solidFill>
                  </a:tcPr>
                </a:tc>
                <a:tc>
                  <a:txBody>
                    <a:bodyPr/>
                    <a:lstStyle/>
                    <a:p>
                      <a:pPr algn="l" fontAlgn="b"/>
                      <a:r>
                        <a:rPr lang="de-DE" sz="1400" b="1" i="0" u="none" strike="noStrike" dirty="0">
                          <a:solidFill>
                            <a:srgbClr val="000000"/>
                          </a:solidFill>
                          <a:effectLst/>
                          <a:latin typeface="Calibri"/>
                        </a:rPr>
                        <a:t>TBA</a:t>
                      </a:r>
                    </a:p>
                  </a:txBody>
                  <a:tcPr marL="9457" marR="9457" marT="9457" marB="0" anchor="b">
                    <a:lnL>
                      <a:noFill/>
                    </a:lnL>
                    <a:lnR>
                      <a:noFill/>
                    </a:lnR>
                    <a:lnT>
                      <a:noFill/>
                    </a:lnT>
                    <a:lnB>
                      <a:noFill/>
                    </a:lnB>
                    <a:solidFill>
                      <a:srgbClr val="00B050"/>
                    </a:solidFill>
                  </a:tcPr>
                </a:tc>
                <a:extLst>
                  <a:ext uri="{0D108BD9-81ED-4DB2-BD59-A6C34878D82A}">
                    <a16:rowId xmlns:a16="http://schemas.microsoft.com/office/drawing/2014/main" val="10009"/>
                  </a:ext>
                </a:extLst>
              </a:tr>
              <a:tr h="236415">
                <a:tc>
                  <a:txBody>
                    <a:bodyPr/>
                    <a:lstStyle/>
                    <a:p>
                      <a:pPr algn="r" fontAlgn="b"/>
                      <a:r>
                        <a:rPr lang="de-DE" sz="1400" b="1" i="0" u="none" strike="noStrike">
                          <a:solidFill>
                            <a:srgbClr val="000000"/>
                          </a:solidFill>
                          <a:effectLst/>
                          <a:latin typeface="Calibri"/>
                        </a:rPr>
                        <a:t>28./29.8.</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PG</a:t>
                      </a: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Tokio</a:t>
                      </a:r>
                    </a:p>
                  </a:txBody>
                  <a:tcPr marL="9457" marR="9457" marT="9457" marB="0" anchor="b">
                    <a:lnL>
                      <a:noFill/>
                    </a:lnL>
                    <a:lnR>
                      <a:noFill/>
                    </a:lnR>
                    <a:lnT>
                      <a:noFill/>
                    </a:lnT>
                    <a:lnB>
                      <a:noFill/>
                    </a:lnB>
                  </a:tcPr>
                </a:tc>
                <a:extLst>
                  <a:ext uri="{0D108BD9-81ED-4DB2-BD59-A6C34878D82A}">
                    <a16:rowId xmlns:a16="http://schemas.microsoft.com/office/drawing/2014/main" val="10010"/>
                  </a:ext>
                </a:extLst>
              </a:tr>
              <a:tr h="236415">
                <a:tc>
                  <a:txBody>
                    <a:bodyPr/>
                    <a:lstStyle/>
                    <a:p>
                      <a:pPr algn="r" fontAlgn="b"/>
                      <a:r>
                        <a:rPr lang="de-DE" sz="1400" b="1" i="0" u="none" strike="noStrike">
                          <a:solidFill>
                            <a:srgbClr val="000000"/>
                          </a:solidFill>
                          <a:effectLst/>
                          <a:latin typeface="Calibri"/>
                        </a:rPr>
                        <a:t>4./5.9.</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ERU23CH</a:t>
                      </a:r>
                    </a:p>
                  </a:txBody>
                  <a:tcPr marL="9457" marR="9457" marT="9457"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a:rPr>
                        <a:t>Kruszwica</a:t>
                      </a:r>
                      <a:endParaRPr lang="de-DE" sz="1400" b="1" i="0" u="none" strike="noStrike" dirty="0">
                        <a:solidFill>
                          <a:srgbClr val="000000"/>
                        </a:solidFill>
                        <a:effectLst/>
                        <a:latin typeface="Calibri"/>
                      </a:endParaRPr>
                    </a:p>
                  </a:txBody>
                  <a:tcPr marL="9457" marR="9457" marT="9457" marB="0" anchor="b">
                    <a:lnL>
                      <a:noFill/>
                    </a:lnL>
                    <a:lnR>
                      <a:noFill/>
                    </a:lnR>
                    <a:lnT>
                      <a:noFill/>
                    </a:lnT>
                    <a:lnB>
                      <a:noFill/>
                    </a:lnB>
                  </a:tcPr>
                </a:tc>
                <a:extLst>
                  <a:ext uri="{0D108BD9-81ED-4DB2-BD59-A6C34878D82A}">
                    <a16:rowId xmlns:a16="http://schemas.microsoft.com/office/drawing/2014/main" val="10011"/>
                  </a:ext>
                </a:extLst>
              </a:tr>
              <a:tr h="236415">
                <a:tc>
                  <a:txBody>
                    <a:bodyPr/>
                    <a:lstStyle/>
                    <a:p>
                      <a:pPr algn="r" fontAlgn="b"/>
                      <a:r>
                        <a:rPr lang="de-DE" sz="1400" b="1" i="0" u="none" strike="noStrike">
                          <a:solidFill>
                            <a:srgbClr val="000000"/>
                          </a:solidFill>
                          <a:effectLst/>
                          <a:latin typeface="Calibri"/>
                        </a:rPr>
                        <a:t>4./5.9.</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Masters</a:t>
                      </a: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Linz-Ottensheim</a:t>
                      </a:r>
                    </a:p>
                  </a:txBody>
                  <a:tcPr marL="9457" marR="9457" marT="9457" marB="0" anchor="b">
                    <a:lnL>
                      <a:noFill/>
                    </a:lnL>
                    <a:lnR>
                      <a:noFill/>
                    </a:lnR>
                    <a:lnT>
                      <a:noFill/>
                    </a:lnT>
                    <a:lnB>
                      <a:noFill/>
                    </a:lnB>
                  </a:tcPr>
                </a:tc>
                <a:extLst>
                  <a:ext uri="{0D108BD9-81ED-4DB2-BD59-A6C34878D82A}">
                    <a16:rowId xmlns:a16="http://schemas.microsoft.com/office/drawing/2014/main" val="10012"/>
                  </a:ext>
                </a:extLst>
              </a:tr>
              <a:tr h="236415">
                <a:tc>
                  <a:txBody>
                    <a:bodyPr/>
                    <a:lstStyle/>
                    <a:p>
                      <a:pPr algn="r" fontAlgn="b"/>
                      <a:r>
                        <a:rPr lang="de-DE" sz="1400" b="1" i="0" u="none" strike="noStrike">
                          <a:solidFill>
                            <a:srgbClr val="000000"/>
                          </a:solidFill>
                          <a:effectLst/>
                          <a:latin typeface="Calibri"/>
                        </a:rPr>
                        <a:t>25./26.9.</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WRBSF</a:t>
                      </a:r>
                    </a:p>
                  </a:txBody>
                  <a:tcPr marL="9457" marR="9457" marT="9457"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a:rPr>
                        <a:t>Oeiras</a:t>
                      </a:r>
                      <a:endParaRPr lang="de-DE" sz="1400" b="1" i="0" u="none" strike="noStrike" dirty="0">
                        <a:solidFill>
                          <a:srgbClr val="000000"/>
                        </a:solidFill>
                        <a:effectLst/>
                        <a:latin typeface="Calibri"/>
                      </a:endParaRPr>
                    </a:p>
                  </a:txBody>
                  <a:tcPr marL="9457" marR="9457" marT="9457" marB="0" anchor="b">
                    <a:lnL>
                      <a:noFill/>
                    </a:lnL>
                    <a:lnR>
                      <a:noFill/>
                    </a:lnR>
                    <a:lnT>
                      <a:noFill/>
                    </a:lnT>
                    <a:lnB>
                      <a:noFill/>
                    </a:lnB>
                  </a:tcPr>
                </a:tc>
                <a:extLst>
                  <a:ext uri="{0D108BD9-81ED-4DB2-BD59-A6C34878D82A}">
                    <a16:rowId xmlns:a16="http://schemas.microsoft.com/office/drawing/2014/main" val="10013"/>
                  </a:ext>
                </a:extLst>
              </a:tr>
              <a:tr h="236415">
                <a:tc>
                  <a:txBody>
                    <a:bodyPr/>
                    <a:lstStyle/>
                    <a:p>
                      <a:pPr algn="r" fontAlgn="b"/>
                      <a:r>
                        <a:rPr lang="de-DE" sz="1400" b="1" i="0" u="none" strike="noStrike">
                          <a:solidFill>
                            <a:srgbClr val="000000"/>
                          </a:solidFill>
                          <a:effectLst/>
                          <a:latin typeface="Calibri"/>
                        </a:rPr>
                        <a:t>2./3.10.</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WRCC</a:t>
                      </a:r>
                    </a:p>
                  </a:txBody>
                  <a:tcPr marL="9457" marR="9457" marT="9457" marB="0" anchor="b">
                    <a:lnL>
                      <a:noFill/>
                    </a:lnL>
                    <a:lnR>
                      <a:noFill/>
                    </a:lnR>
                    <a:lnT>
                      <a:noFill/>
                    </a:lnT>
                    <a:lnB>
                      <a:noFill/>
                    </a:lnB>
                  </a:tcPr>
                </a:tc>
                <a:tc>
                  <a:txBody>
                    <a:bodyPr/>
                    <a:lstStyle/>
                    <a:p>
                      <a:pPr algn="l" fontAlgn="b"/>
                      <a:r>
                        <a:rPr lang="de-DE" sz="1400" b="1" i="0" u="none" strike="noStrike" dirty="0" err="1">
                          <a:solidFill>
                            <a:srgbClr val="000000"/>
                          </a:solidFill>
                          <a:effectLst/>
                          <a:latin typeface="Calibri"/>
                        </a:rPr>
                        <a:t>Oeiras</a:t>
                      </a:r>
                      <a:endParaRPr lang="de-DE" sz="1400" b="1" i="0" u="none" strike="noStrike" dirty="0">
                        <a:solidFill>
                          <a:srgbClr val="000000"/>
                        </a:solidFill>
                        <a:effectLst/>
                        <a:latin typeface="Calibri"/>
                      </a:endParaRPr>
                    </a:p>
                  </a:txBody>
                  <a:tcPr marL="9457" marR="9457" marT="9457" marB="0" anchor="b">
                    <a:lnL>
                      <a:noFill/>
                    </a:lnL>
                    <a:lnR>
                      <a:noFill/>
                    </a:lnR>
                    <a:lnT>
                      <a:noFill/>
                    </a:lnT>
                    <a:lnB>
                      <a:noFill/>
                    </a:lnB>
                  </a:tcPr>
                </a:tc>
                <a:extLst>
                  <a:ext uri="{0D108BD9-81ED-4DB2-BD59-A6C34878D82A}">
                    <a16:rowId xmlns:a16="http://schemas.microsoft.com/office/drawing/2014/main" val="10014"/>
                  </a:ext>
                </a:extLst>
              </a:tr>
              <a:tr h="236415">
                <a:tc>
                  <a:txBody>
                    <a:bodyPr/>
                    <a:lstStyle/>
                    <a:p>
                      <a:pPr algn="r" fontAlgn="b"/>
                      <a:r>
                        <a:rPr lang="de-DE" sz="1400" b="1" i="0" u="none" strike="noStrike">
                          <a:solidFill>
                            <a:schemeClr val="bg1"/>
                          </a:solidFill>
                          <a:effectLst/>
                          <a:latin typeface="Calibri"/>
                        </a:rPr>
                        <a:t>9./10.10.</a:t>
                      </a:r>
                    </a:p>
                  </a:txBody>
                  <a:tcPr marL="9457" marR="9457" marT="9457" marB="0" anchor="b">
                    <a:lnL>
                      <a:noFill/>
                    </a:lnL>
                    <a:lnR>
                      <a:noFill/>
                    </a:lnR>
                    <a:lnT>
                      <a:noFill/>
                    </a:lnT>
                    <a:lnB>
                      <a:noFill/>
                    </a:lnB>
                    <a:solidFill>
                      <a:srgbClr val="FF0000"/>
                    </a:solidFill>
                  </a:tcPr>
                </a:tc>
                <a:tc>
                  <a:txBody>
                    <a:bodyPr/>
                    <a:lstStyle/>
                    <a:p>
                      <a:pPr algn="r" fontAlgn="b"/>
                      <a:r>
                        <a:rPr lang="de-DE" sz="1400" b="1" i="0" u="none" strike="noStrike">
                          <a:solidFill>
                            <a:schemeClr val="bg1"/>
                          </a:solidFill>
                          <a:effectLst/>
                          <a:latin typeface="Calibri"/>
                        </a:rPr>
                        <a:t> </a:t>
                      </a:r>
                    </a:p>
                  </a:txBody>
                  <a:tcPr marL="9457" marR="9457" marT="9457" marB="0" anchor="b">
                    <a:lnL>
                      <a:noFill/>
                    </a:lnL>
                    <a:lnR>
                      <a:noFill/>
                    </a:lnR>
                    <a:lnT>
                      <a:noFill/>
                    </a:lnT>
                    <a:lnB>
                      <a:noFill/>
                    </a:lnB>
                    <a:solidFill>
                      <a:srgbClr val="FF0000"/>
                    </a:solidFill>
                  </a:tcPr>
                </a:tc>
                <a:tc>
                  <a:txBody>
                    <a:bodyPr/>
                    <a:lstStyle/>
                    <a:p>
                      <a:pPr algn="l" fontAlgn="b"/>
                      <a:r>
                        <a:rPr lang="de-DE" sz="1400" b="1" i="0" u="none" strike="noStrike">
                          <a:solidFill>
                            <a:schemeClr val="bg1"/>
                          </a:solidFill>
                          <a:effectLst/>
                          <a:latin typeface="Calibri"/>
                        </a:rPr>
                        <a:t>25. Deutsche Sprintmeisterschaften</a:t>
                      </a:r>
                    </a:p>
                  </a:txBody>
                  <a:tcPr marL="9457" marR="9457" marT="9457" marB="0" anchor="b">
                    <a:lnL>
                      <a:noFill/>
                    </a:lnL>
                    <a:lnR>
                      <a:noFill/>
                    </a:lnR>
                    <a:lnT>
                      <a:noFill/>
                    </a:lnT>
                    <a:lnB>
                      <a:noFill/>
                    </a:lnB>
                    <a:solidFill>
                      <a:srgbClr val="FF0000"/>
                    </a:solidFill>
                  </a:tcPr>
                </a:tc>
                <a:tc>
                  <a:txBody>
                    <a:bodyPr/>
                    <a:lstStyle/>
                    <a:p>
                      <a:pPr algn="l" fontAlgn="b"/>
                      <a:r>
                        <a:rPr lang="de-DE" sz="1400" b="1" i="0" u="none" strike="noStrike" dirty="0">
                          <a:solidFill>
                            <a:schemeClr val="bg1"/>
                          </a:solidFill>
                          <a:effectLst/>
                          <a:latin typeface="Calibri"/>
                        </a:rPr>
                        <a:t>TBA</a:t>
                      </a:r>
                    </a:p>
                  </a:txBody>
                  <a:tcPr marL="9457" marR="9457" marT="9457" marB="0" anchor="b">
                    <a:lnL>
                      <a:noFill/>
                    </a:lnL>
                    <a:lnR>
                      <a:noFill/>
                    </a:lnR>
                    <a:lnT>
                      <a:noFill/>
                    </a:lnT>
                    <a:lnB>
                      <a:noFill/>
                    </a:lnB>
                    <a:solidFill>
                      <a:srgbClr val="FF0000"/>
                    </a:solidFill>
                  </a:tcPr>
                </a:tc>
                <a:extLst>
                  <a:ext uri="{0D108BD9-81ED-4DB2-BD59-A6C34878D82A}">
                    <a16:rowId xmlns:a16="http://schemas.microsoft.com/office/drawing/2014/main" val="10015"/>
                  </a:ext>
                </a:extLst>
              </a:tr>
              <a:tr h="236415">
                <a:tc>
                  <a:txBody>
                    <a:bodyPr/>
                    <a:lstStyle/>
                    <a:p>
                      <a:pPr algn="r" fontAlgn="b"/>
                      <a:r>
                        <a:rPr lang="de-DE" sz="1400" b="1" i="0" u="none" strike="noStrike">
                          <a:solidFill>
                            <a:srgbClr val="000000"/>
                          </a:solidFill>
                          <a:effectLst/>
                          <a:latin typeface="Calibri"/>
                        </a:rPr>
                        <a:t>16.-24.10.</a:t>
                      </a:r>
                    </a:p>
                  </a:txBody>
                  <a:tcPr marL="9457" marR="9457" marT="9457"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457" marR="9457" marT="9457"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WRCH</a:t>
                      </a:r>
                    </a:p>
                  </a:txBody>
                  <a:tcPr marL="9457" marR="9457" marT="9457"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Shanghai</a:t>
                      </a:r>
                    </a:p>
                  </a:txBody>
                  <a:tcPr marL="9457" marR="9457" marT="9457" marB="0" anchor="b">
                    <a:lnL>
                      <a:noFill/>
                    </a:lnL>
                    <a:lnR>
                      <a:noFill/>
                    </a:lnR>
                    <a:lnT>
                      <a:noFill/>
                    </a:lnT>
                    <a:lnB>
                      <a:noFill/>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50551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59723" y="325857"/>
            <a:ext cx="8896798" cy="1023168"/>
          </a:xfrm>
        </p:spPr>
        <p:txBody>
          <a:bodyPr>
            <a:normAutofit/>
          </a:bodyPr>
          <a:lstStyle/>
          <a:p>
            <a:r>
              <a:rPr lang="de-DE" dirty="0"/>
              <a:t>2022</a:t>
            </a:r>
          </a:p>
        </p:txBody>
      </p:sp>
      <p:graphicFrame>
        <p:nvGraphicFramePr>
          <p:cNvPr id="3" name="Tabelle 2"/>
          <p:cNvGraphicFramePr>
            <a:graphicFrameLocks noGrp="1"/>
          </p:cNvGraphicFramePr>
          <p:nvPr/>
        </p:nvGraphicFramePr>
        <p:xfrm>
          <a:off x="953891" y="1416049"/>
          <a:ext cx="9277743" cy="4087768"/>
        </p:xfrm>
        <a:graphic>
          <a:graphicData uri="http://schemas.openxmlformats.org/drawingml/2006/table">
            <a:tbl>
              <a:tblPr/>
              <a:tblGrid>
                <a:gridCol w="752989">
                  <a:extLst>
                    <a:ext uri="{9D8B030D-6E8A-4147-A177-3AD203B41FA5}">
                      <a16:colId xmlns:a16="http://schemas.microsoft.com/office/drawing/2014/main" val="20000"/>
                    </a:ext>
                  </a:extLst>
                </a:gridCol>
                <a:gridCol w="143294">
                  <a:extLst>
                    <a:ext uri="{9D8B030D-6E8A-4147-A177-3AD203B41FA5}">
                      <a16:colId xmlns:a16="http://schemas.microsoft.com/office/drawing/2014/main" val="20001"/>
                    </a:ext>
                  </a:extLst>
                </a:gridCol>
                <a:gridCol w="6322431">
                  <a:extLst>
                    <a:ext uri="{9D8B030D-6E8A-4147-A177-3AD203B41FA5}">
                      <a16:colId xmlns:a16="http://schemas.microsoft.com/office/drawing/2014/main" val="20002"/>
                    </a:ext>
                  </a:extLst>
                </a:gridCol>
                <a:gridCol w="2059029">
                  <a:extLst>
                    <a:ext uri="{9D8B030D-6E8A-4147-A177-3AD203B41FA5}">
                      <a16:colId xmlns:a16="http://schemas.microsoft.com/office/drawing/2014/main" val="20003"/>
                    </a:ext>
                  </a:extLst>
                </a:gridCol>
              </a:tblGrid>
              <a:tr h="227099">
                <a:tc>
                  <a:txBody>
                    <a:bodyPr/>
                    <a:lstStyle/>
                    <a:p>
                      <a:pPr algn="r" fontAlgn="b"/>
                      <a:r>
                        <a:rPr lang="de-DE" sz="1300" b="1" i="0" u="none" strike="noStrike" dirty="0">
                          <a:solidFill>
                            <a:srgbClr val="000000"/>
                          </a:solidFill>
                          <a:effectLst/>
                          <a:latin typeface="Calibri"/>
                        </a:rPr>
                        <a:t>29./30.1.</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ERICH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TBA</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227099">
                <a:tc>
                  <a:txBody>
                    <a:bodyPr/>
                    <a:lstStyle/>
                    <a:p>
                      <a:pPr algn="r" fontAlgn="b"/>
                      <a:r>
                        <a:rPr lang="de-DE" sz="1300" b="1" i="0" u="none" strike="noStrike" dirty="0">
                          <a:solidFill>
                            <a:srgbClr val="000000"/>
                          </a:solidFill>
                          <a:effectLst/>
                          <a:latin typeface="Calibri"/>
                        </a:rPr>
                        <a:t>26./27.2.</a:t>
                      </a:r>
                    </a:p>
                  </a:txBody>
                  <a:tcPr marL="9084" marR="9084" marT="9084" marB="0" anchor="b">
                    <a:lnL>
                      <a:noFill/>
                    </a:lnL>
                    <a:lnR>
                      <a:noFill/>
                    </a:lnR>
                    <a:lnT>
                      <a:noFill/>
                    </a:lnT>
                    <a:lnB>
                      <a:noFill/>
                    </a:lnB>
                    <a:solidFill>
                      <a:srgbClr val="00B0F0"/>
                    </a:solidFill>
                  </a:tcPr>
                </a:tc>
                <a:tc>
                  <a:txBody>
                    <a:bodyPr/>
                    <a:lstStyle/>
                    <a:p>
                      <a:pPr algn="r" fontAlgn="b"/>
                      <a:r>
                        <a:rPr lang="de-DE" sz="1300" b="1" i="0" u="none" strike="noStrike" dirty="0">
                          <a:solidFill>
                            <a:srgbClr val="000000"/>
                          </a:solidFill>
                          <a:effectLst/>
                          <a:latin typeface="Calibri"/>
                        </a:rPr>
                        <a:t> </a:t>
                      </a:r>
                    </a:p>
                  </a:txBody>
                  <a:tcPr marL="9084" marR="9084" marT="9084" marB="0" anchor="b">
                    <a:lnL>
                      <a:noFill/>
                    </a:lnL>
                    <a:lnR>
                      <a:noFill/>
                    </a:lnR>
                    <a:lnT>
                      <a:noFill/>
                    </a:lnT>
                    <a:lnB>
                      <a:noFill/>
                    </a:lnB>
                    <a:solidFill>
                      <a:srgbClr val="00B0F0"/>
                    </a:solidFill>
                  </a:tcPr>
                </a:tc>
                <a:tc>
                  <a:txBody>
                    <a:bodyPr/>
                    <a:lstStyle/>
                    <a:p>
                      <a:pPr algn="l" fontAlgn="b"/>
                      <a:r>
                        <a:rPr lang="de-DE" sz="1300" b="1" i="0" u="none" strike="noStrike" dirty="0">
                          <a:solidFill>
                            <a:srgbClr val="000000"/>
                          </a:solidFill>
                          <a:effectLst/>
                          <a:latin typeface="Calibri"/>
                        </a:rPr>
                        <a:t>WRICH</a:t>
                      </a:r>
                    </a:p>
                  </a:txBody>
                  <a:tcPr marL="9084" marR="9084" marT="9084" marB="0" anchor="b">
                    <a:lnL>
                      <a:noFill/>
                    </a:lnL>
                    <a:lnR>
                      <a:noFill/>
                    </a:lnR>
                    <a:lnT>
                      <a:noFill/>
                    </a:lnT>
                    <a:lnB>
                      <a:noFill/>
                    </a:lnB>
                    <a:solidFill>
                      <a:srgbClr val="00B0F0"/>
                    </a:solidFill>
                  </a:tcPr>
                </a:tc>
                <a:tc>
                  <a:txBody>
                    <a:bodyPr/>
                    <a:lstStyle/>
                    <a:p>
                      <a:pPr algn="l" fontAlgn="b"/>
                      <a:r>
                        <a:rPr lang="de-DE" sz="1300" b="1" i="0" u="none" strike="noStrike">
                          <a:solidFill>
                            <a:srgbClr val="000000"/>
                          </a:solidFill>
                          <a:effectLst/>
                          <a:latin typeface="Calibri"/>
                        </a:rPr>
                        <a:t>Hamburg</a:t>
                      </a:r>
                    </a:p>
                  </a:txBody>
                  <a:tcPr marL="9084" marR="9084" marT="9084" marB="0" anchor="b">
                    <a:lnL>
                      <a:noFill/>
                    </a:lnL>
                    <a:lnR>
                      <a:noFill/>
                    </a:lnR>
                    <a:lnT>
                      <a:noFill/>
                    </a:lnT>
                    <a:lnB>
                      <a:noFill/>
                    </a:lnB>
                    <a:solidFill>
                      <a:srgbClr val="00B0F0"/>
                    </a:solidFill>
                  </a:tcPr>
                </a:tc>
                <a:extLst>
                  <a:ext uri="{0D108BD9-81ED-4DB2-BD59-A6C34878D82A}">
                    <a16:rowId xmlns:a16="http://schemas.microsoft.com/office/drawing/2014/main" val="10001"/>
                  </a:ext>
                </a:extLst>
              </a:tr>
              <a:tr h="227099">
                <a:tc>
                  <a:txBody>
                    <a:bodyPr/>
                    <a:lstStyle/>
                    <a:p>
                      <a:pPr algn="r" fontAlgn="b"/>
                      <a:r>
                        <a:rPr lang="de-DE" sz="1300" b="1" i="0" u="none" strike="noStrike" dirty="0">
                          <a:solidFill>
                            <a:schemeClr val="bg1"/>
                          </a:solidFill>
                          <a:effectLst/>
                          <a:latin typeface="Calibri"/>
                        </a:rPr>
                        <a:t>23./24.4.</a:t>
                      </a:r>
                    </a:p>
                  </a:txBody>
                  <a:tcPr marL="9084" marR="9084" marT="9084" marB="0" anchor="b">
                    <a:lnL>
                      <a:noFill/>
                    </a:lnL>
                    <a:lnR>
                      <a:noFill/>
                    </a:lnR>
                    <a:lnT>
                      <a:noFill/>
                    </a:lnT>
                    <a:lnB>
                      <a:noFill/>
                    </a:lnB>
                    <a:solidFill>
                      <a:srgbClr val="FF0000"/>
                    </a:solidFill>
                  </a:tcPr>
                </a:tc>
                <a:tc>
                  <a:txBody>
                    <a:bodyPr/>
                    <a:lstStyle/>
                    <a:p>
                      <a:pPr algn="r" fontAlgn="b"/>
                      <a:r>
                        <a:rPr lang="de-DE" sz="1300" b="1" i="0" u="none" strike="noStrike">
                          <a:solidFill>
                            <a:schemeClr val="bg1"/>
                          </a:solidFill>
                          <a:effectLst/>
                          <a:latin typeface="Calibri"/>
                        </a:rPr>
                        <a:t> </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Deutsches Meisterschaftsrudern Kleinboot</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TBA</a:t>
                      </a:r>
                    </a:p>
                  </a:txBody>
                  <a:tcPr marL="9084" marR="9084" marT="9084" marB="0" anchor="b">
                    <a:lnL>
                      <a:noFill/>
                    </a:lnL>
                    <a:lnR>
                      <a:noFill/>
                    </a:lnR>
                    <a:lnT>
                      <a:noFill/>
                    </a:lnT>
                    <a:lnB>
                      <a:noFill/>
                    </a:lnB>
                    <a:solidFill>
                      <a:srgbClr val="FF0000"/>
                    </a:solidFill>
                  </a:tcPr>
                </a:tc>
                <a:extLst>
                  <a:ext uri="{0D108BD9-81ED-4DB2-BD59-A6C34878D82A}">
                    <a16:rowId xmlns:a16="http://schemas.microsoft.com/office/drawing/2014/main" val="10002"/>
                  </a:ext>
                </a:extLst>
              </a:tr>
              <a:tr h="227099">
                <a:tc>
                  <a:txBody>
                    <a:bodyPr/>
                    <a:lstStyle/>
                    <a:p>
                      <a:pPr algn="r" fontAlgn="b"/>
                      <a:r>
                        <a:rPr lang="de-DE" sz="1300" b="1" i="0" u="none" strike="noStrike">
                          <a:solidFill>
                            <a:srgbClr val="000000"/>
                          </a:solidFill>
                          <a:effectLst/>
                          <a:latin typeface="Calibri"/>
                        </a:rPr>
                        <a:t>21./22.5.</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ERJCH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Sabaudia</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227099">
                <a:tc>
                  <a:txBody>
                    <a:bodyPr/>
                    <a:lstStyle/>
                    <a:p>
                      <a:pPr algn="r" fontAlgn="b"/>
                      <a:r>
                        <a:rPr lang="de-DE" sz="1300" b="1" i="0" u="none" strike="noStrike" dirty="0">
                          <a:solidFill>
                            <a:srgbClr val="000000"/>
                          </a:solidFill>
                          <a:effectLst/>
                          <a:latin typeface="Calibri"/>
                        </a:rPr>
                        <a:t>28./29.5.</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WRCUP I</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Belgrad</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227099">
                <a:tc>
                  <a:txBody>
                    <a:bodyPr/>
                    <a:lstStyle/>
                    <a:p>
                      <a:pPr algn="r" fontAlgn="b"/>
                      <a:r>
                        <a:rPr lang="de-DE" sz="1300" b="1" i="0" u="none" strike="noStrike" dirty="0">
                          <a:solidFill>
                            <a:srgbClr val="000000"/>
                          </a:solidFill>
                          <a:effectLst/>
                          <a:latin typeface="Calibri"/>
                        </a:rPr>
                        <a:t>18./19.6.</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dirty="0">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WRCUP II</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Posen</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227099">
                <a:tc>
                  <a:txBody>
                    <a:bodyPr/>
                    <a:lstStyle/>
                    <a:p>
                      <a:pPr algn="r" fontAlgn="b"/>
                      <a:r>
                        <a:rPr lang="de-DE" sz="1300" b="1" i="0" u="none" strike="noStrike">
                          <a:solidFill>
                            <a:schemeClr val="bg1"/>
                          </a:solidFill>
                          <a:effectLst/>
                          <a:latin typeface="Calibri"/>
                        </a:rPr>
                        <a:t>23.-26.6.</a:t>
                      </a:r>
                    </a:p>
                  </a:txBody>
                  <a:tcPr marL="9084" marR="9084" marT="9084" marB="0" anchor="b">
                    <a:lnL>
                      <a:noFill/>
                    </a:lnL>
                    <a:lnR>
                      <a:noFill/>
                    </a:lnR>
                    <a:lnT>
                      <a:noFill/>
                    </a:lnT>
                    <a:lnB>
                      <a:noFill/>
                    </a:lnB>
                    <a:solidFill>
                      <a:srgbClr val="FF0000"/>
                    </a:solidFill>
                  </a:tcPr>
                </a:tc>
                <a:tc>
                  <a:txBody>
                    <a:bodyPr/>
                    <a:lstStyle/>
                    <a:p>
                      <a:pPr algn="r" fontAlgn="b"/>
                      <a:r>
                        <a:rPr lang="de-DE" sz="1300" b="1" i="0" u="none" strike="noStrike">
                          <a:solidFill>
                            <a:schemeClr val="bg1"/>
                          </a:solidFill>
                          <a:effectLst/>
                          <a:latin typeface="Calibri"/>
                        </a:rPr>
                        <a:t> </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Deutsche Juniorenmeisterschaften, Deutsche Jahrgangsmeisterschaften U17 und U23</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TBA</a:t>
                      </a:r>
                    </a:p>
                  </a:txBody>
                  <a:tcPr marL="9084" marR="9084" marT="9084" marB="0" anchor="b">
                    <a:lnL>
                      <a:noFill/>
                    </a:lnL>
                    <a:lnR>
                      <a:noFill/>
                    </a:lnR>
                    <a:lnT>
                      <a:noFill/>
                    </a:lnT>
                    <a:lnB>
                      <a:noFill/>
                    </a:lnB>
                    <a:solidFill>
                      <a:srgbClr val="FF0000"/>
                    </a:solidFill>
                  </a:tcPr>
                </a:tc>
                <a:extLst>
                  <a:ext uri="{0D108BD9-81ED-4DB2-BD59-A6C34878D82A}">
                    <a16:rowId xmlns:a16="http://schemas.microsoft.com/office/drawing/2014/main" val="10006"/>
                  </a:ext>
                </a:extLst>
              </a:tr>
              <a:tr h="227099">
                <a:tc>
                  <a:txBody>
                    <a:bodyPr/>
                    <a:lstStyle/>
                    <a:p>
                      <a:pPr algn="r" fontAlgn="b"/>
                      <a:r>
                        <a:rPr lang="de-DE" sz="1300" b="1" i="0" u="none" strike="noStrike">
                          <a:solidFill>
                            <a:schemeClr val="bg1"/>
                          </a:solidFill>
                          <a:effectLst/>
                          <a:latin typeface="Calibri"/>
                        </a:rPr>
                        <a:t>8.-10.7.</a:t>
                      </a:r>
                    </a:p>
                  </a:txBody>
                  <a:tcPr marL="9084" marR="9084" marT="9084" marB="0" anchor="b">
                    <a:lnL>
                      <a:noFill/>
                    </a:lnL>
                    <a:lnR>
                      <a:noFill/>
                    </a:lnR>
                    <a:lnT>
                      <a:noFill/>
                    </a:lnT>
                    <a:lnB>
                      <a:noFill/>
                    </a:lnB>
                    <a:solidFill>
                      <a:srgbClr val="FF0000"/>
                    </a:solidFill>
                  </a:tcPr>
                </a:tc>
                <a:tc>
                  <a:txBody>
                    <a:bodyPr/>
                    <a:lstStyle/>
                    <a:p>
                      <a:pPr algn="r" fontAlgn="b"/>
                      <a:r>
                        <a:rPr lang="de-DE" sz="1300" b="1" i="0" u="none" strike="noStrike">
                          <a:solidFill>
                            <a:schemeClr val="bg1"/>
                          </a:solidFill>
                          <a:effectLst/>
                          <a:latin typeface="Calibri"/>
                        </a:rPr>
                        <a:t> </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Deutsches Meisterschaftsrudern (</a:t>
                      </a:r>
                      <a:r>
                        <a:rPr lang="de-DE" sz="1300" b="1" i="0" u="none" strike="noStrike" dirty="0" err="1">
                          <a:solidFill>
                            <a:schemeClr val="bg1"/>
                          </a:solidFill>
                          <a:effectLst/>
                          <a:latin typeface="Calibri"/>
                        </a:rPr>
                        <a:t>Großboot</a:t>
                      </a:r>
                      <a:r>
                        <a:rPr lang="de-DE" sz="1300" b="1" i="0" u="none" strike="noStrike" dirty="0">
                          <a:solidFill>
                            <a:schemeClr val="bg1"/>
                          </a:solidFill>
                          <a:effectLst/>
                          <a:latin typeface="Calibri"/>
                        </a:rPr>
                        <a:t>, Para, Masters, Studenten)</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TBA</a:t>
                      </a:r>
                    </a:p>
                  </a:txBody>
                  <a:tcPr marL="9084" marR="9084" marT="9084" marB="0" anchor="b">
                    <a:lnL>
                      <a:noFill/>
                    </a:lnL>
                    <a:lnR>
                      <a:noFill/>
                    </a:lnR>
                    <a:lnT>
                      <a:noFill/>
                    </a:lnT>
                    <a:lnB>
                      <a:noFill/>
                    </a:lnB>
                    <a:solidFill>
                      <a:srgbClr val="FF0000"/>
                    </a:solidFill>
                  </a:tcPr>
                </a:tc>
                <a:extLst>
                  <a:ext uri="{0D108BD9-81ED-4DB2-BD59-A6C34878D82A}">
                    <a16:rowId xmlns:a16="http://schemas.microsoft.com/office/drawing/2014/main" val="10007"/>
                  </a:ext>
                </a:extLst>
              </a:tr>
              <a:tr h="227099">
                <a:tc>
                  <a:txBody>
                    <a:bodyPr/>
                    <a:lstStyle/>
                    <a:p>
                      <a:pPr algn="r" fontAlgn="b"/>
                      <a:r>
                        <a:rPr lang="de-DE" sz="1300" b="1" i="0" u="none" strike="noStrike">
                          <a:solidFill>
                            <a:srgbClr val="000000"/>
                          </a:solidFill>
                          <a:effectLst/>
                          <a:latin typeface="Calibri"/>
                        </a:rPr>
                        <a:t>9./10.7.</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WRCUP III</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Luzern</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227099">
                <a:tc>
                  <a:txBody>
                    <a:bodyPr/>
                    <a:lstStyle/>
                    <a:p>
                      <a:pPr algn="r" fontAlgn="b"/>
                      <a:r>
                        <a:rPr lang="de-DE" sz="1300" b="1" i="0" u="none" strike="noStrike">
                          <a:solidFill>
                            <a:srgbClr val="000000"/>
                          </a:solidFill>
                          <a:effectLst/>
                          <a:latin typeface="Calibri"/>
                        </a:rPr>
                        <a:t>23./24.7.</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WRJCH/WRU23CH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Varese</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227099">
                <a:tc>
                  <a:txBody>
                    <a:bodyPr/>
                    <a:lstStyle/>
                    <a:p>
                      <a:pPr algn="r" fontAlgn="b"/>
                      <a:r>
                        <a:rPr lang="de-DE" sz="1300" b="1" i="0" u="none" strike="noStrike">
                          <a:solidFill>
                            <a:srgbClr val="000000"/>
                          </a:solidFill>
                          <a:effectLst/>
                          <a:latin typeface="Calibri"/>
                        </a:rPr>
                        <a:t>11.-13.8.</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FISU WUC</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London, CAN</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227099">
                <a:tc>
                  <a:txBody>
                    <a:bodyPr/>
                    <a:lstStyle/>
                    <a:p>
                      <a:pPr algn="r" fontAlgn="b"/>
                      <a:r>
                        <a:rPr lang="de-DE" sz="1300" b="1" i="0" u="none" strike="noStrike">
                          <a:solidFill>
                            <a:srgbClr val="000000"/>
                          </a:solidFill>
                          <a:effectLst/>
                          <a:latin typeface="Calibri"/>
                        </a:rPr>
                        <a:t>13./14.8.</a:t>
                      </a:r>
                    </a:p>
                  </a:txBody>
                  <a:tcPr marL="9084" marR="9084" marT="9084" marB="0" anchor="b">
                    <a:lnL>
                      <a:noFill/>
                    </a:lnL>
                    <a:lnR>
                      <a:noFill/>
                    </a:lnR>
                    <a:lnT>
                      <a:noFill/>
                    </a:lnT>
                    <a:lnB>
                      <a:noFill/>
                    </a:lnB>
                    <a:solidFill>
                      <a:srgbClr val="00B0F0"/>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00B0F0"/>
                    </a:solidFill>
                  </a:tcPr>
                </a:tc>
                <a:tc>
                  <a:txBody>
                    <a:bodyPr/>
                    <a:lstStyle/>
                    <a:p>
                      <a:pPr algn="l" fontAlgn="b"/>
                      <a:r>
                        <a:rPr lang="de-DE" sz="1300" b="1" i="0" u="none" strike="noStrike" dirty="0">
                          <a:solidFill>
                            <a:srgbClr val="000000"/>
                          </a:solidFill>
                          <a:effectLst/>
                          <a:latin typeface="Calibri"/>
                        </a:rPr>
                        <a:t>ERCH</a:t>
                      </a:r>
                    </a:p>
                  </a:txBody>
                  <a:tcPr marL="9084" marR="9084" marT="9084" marB="0" anchor="b">
                    <a:lnL>
                      <a:noFill/>
                    </a:lnL>
                    <a:lnR>
                      <a:noFill/>
                    </a:lnR>
                    <a:lnT>
                      <a:noFill/>
                    </a:lnT>
                    <a:lnB>
                      <a:noFill/>
                    </a:lnB>
                    <a:solidFill>
                      <a:srgbClr val="00B0F0"/>
                    </a:solidFill>
                  </a:tcPr>
                </a:tc>
                <a:tc>
                  <a:txBody>
                    <a:bodyPr/>
                    <a:lstStyle/>
                    <a:p>
                      <a:pPr algn="l" fontAlgn="b"/>
                      <a:r>
                        <a:rPr lang="de-DE" sz="1300" b="1" i="0" u="none" strike="noStrike">
                          <a:solidFill>
                            <a:srgbClr val="000000"/>
                          </a:solidFill>
                          <a:effectLst/>
                          <a:latin typeface="Calibri"/>
                        </a:rPr>
                        <a:t>München</a:t>
                      </a:r>
                    </a:p>
                  </a:txBody>
                  <a:tcPr marL="9084" marR="9084" marT="9084" marB="0" anchor="b">
                    <a:lnL>
                      <a:noFill/>
                    </a:lnL>
                    <a:lnR>
                      <a:noFill/>
                    </a:lnR>
                    <a:lnT>
                      <a:noFill/>
                    </a:lnT>
                    <a:lnB>
                      <a:noFill/>
                    </a:lnB>
                    <a:solidFill>
                      <a:srgbClr val="00B0F0"/>
                    </a:solidFill>
                  </a:tcPr>
                </a:tc>
                <a:extLst>
                  <a:ext uri="{0D108BD9-81ED-4DB2-BD59-A6C34878D82A}">
                    <a16:rowId xmlns:a16="http://schemas.microsoft.com/office/drawing/2014/main" val="10011"/>
                  </a:ext>
                </a:extLst>
              </a:tr>
              <a:tr h="227099">
                <a:tc>
                  <a:txBody>
                    <a:bodyPr/>
                    <a:lstStyle/>
                    <a:p>
                      <a:pPr algn="r" fontAlgn="b"/>
                      <a:r>
                        <a:rPr lang="de-DE" sz="1300" b="1" i="0" u="none" strike="noStrike">
                          <a:solidFill>
                            <a:srgbClr val="000000"/>
                          </a:solidFill>
                          <a:effectLst/>
                          <a:latin typeface="Calibri"/>
                        </a:rPr>
                        <a:t>3./4.9.</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ERU23CH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Hazewinkel</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2"/>
                  </a:ext>
                </a:extLst>
              </a:tr>
              <a:tr h="227099">
                <a:tc>
                  <a:txBody>
                    <a:bodyPr/>
                    <a:lstStyle/>
                    <a:p>
                      <a:pPr algn="r" fontAlgn="b"/>
                      <a:r>
                        <a:rPr lang="de-DE" sz="1300" b="1" i="0" u="none" strike="noStrike">
                          <a:solidFill>
                            <a:srgbClr val="000000"/>
                          </a:solidFill>
                          <a:effectLst/>
                          <a:latin typeface="Calibri"/>
                        </a:rPr>
                        <a:t>10./11.9.</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Masters</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Libourne</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3"/>
                  </a:ext>
                </a:extLst>
              </a:tr>
              <a:tr h="227099">
                <a:tc>
                  <a:txBody>
                    <a:bodyPr/>
                    <a:lstStyle/>
                    <a:p>
                      <a:pPr algn="r" fontAlgn="b"/>
                      <a:r>
                        <a:rPr lang="de-DE" sz="1300" b="1" i="0" u="none" strike="noStrike">
                          <a:solidFill>
                            <a:srgbClr val="000000"/>
                          </a:solidFill>
                          <a:effectLst/>
                          <a:latin typeface="Calibri"/>
                        </a:rPr>
                        <a:t>17.-25.9.</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WRCH</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Racice</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4"/>
                  </a:ext>
                </a:extLst>
              </a:tr>
              <a:tr h="227099">
                <a:tc>
                  <a:txBody>
                    <a:bodyPr/>
                    <a:lstStyle/>
                    <a:p>
                      <a:pPr algn="r" fontAlgn="b"/>
                      <a:r>
                        <a:rPr lang="de-DE" sz="1300" b="1" i="0" u="none" strike="noStrike">
                          <a:solidFill>
                            <a:schemeClr val="bg1"/>
                          </a:solidFill>
                          <a:effectLst/>
                          <a:latin typeface="Calibri"/>
                        </a:rPr>
                        <a:t>8./9.10.</a:t>
                      </a:r>
                    </a:p>
                  </a:txBody>
                  <a:tcPr marL="9084" marR="9084" marT="9084" marB="0" anchor="b">
                    <a:lnL>
                      <a:noFill/>
                    </a:lnL>
                    <a:lnR>
                      <a:noFill/>
                    </a:lnR>
                    <a:lnT>
                      <a:noFill/>
                    </a:lnT>
                    <a:lnB>
                      <a:noFill/>
                    </a:lnB>
                    <a:solidFill>
                      <a:srgbClr val="FF0000"/>
                    </a:solidFill>
                  </a:tcPr>
                </a:tc>
                <a:tc>
                  <a:txBody>
                    <a:bodyPr/>
                    <a:lstStyle/>
                    <a:p>
                      <a:pPr algn="r" fontAlgn="b"/>
                      <a:r>
                        <a:rPr lang="de-DE" sz="1300" b="1" i="0" u="none" strike="noStrike">
                          <a:solidFill>
                            <a:schemeClr val="bg1"/>
                          </a:solidFill>
                          <a:effectLst/>
                          <a:latin typeface="Calibri"/>
                        </a:rPr>
                        <a:t> </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26. Deutsche Sprintmeisterschaften</a:t>
                      </a:r>
                    </a:p>
                  </a:txBody>
                  <a:tcPr marL="9084" marR="9084" marT="9084" marB="0" anchor="b">
                    <a:lnL>
                      <a:noFill/>
                    </a:lnL>
                    <a:lnR>
                      <a:noFill/>
                    </a:lnR>
                    <a:lnT>
                      <a:noFill/>
                    </a:lnT>
                    <a:lnB>
                      <a:noFill/>
                    </a:lnB>
                    <a:solidFill>
                      <a:srgbClr val="FF0000"/>
                    </a:solidFill>
                  </a:tcPr>
                </a:tc>
                <a:tc>
                  <a:txBody>
                    <a:bodyPr/>
                    <a:lstStyle/>
                    <a:p>
                      <a:pPr algn="l" fontAlgn="b"/>
                      <a:r>
                        <a:rPr lang="de-DE" sz="1300" b="1" i="0" u="none" strike="noStrike" dirty="0">
                          <a:solidFill>
                            <a:schemeClr val="bg1"/>
                          </a:solidFill>
                          <a:effectLst/>
                          <a:latin typeface="Calibri"/>
                        </a:rPr>
                        <a:t>TBA</a:t>
                      </a:r>
                    </a:p>
                  </a:txBody>
                  <a:tcPr marL="9084" marR="9084" marT="9084" marB="0" anchor="b">
                    <a:lnL>
                      <a:noFill/>
                    </a:lnL>
                    <a:lnR>
                      <a:noFill/>
                    </a:lnR>
                    <a:lnT>
                      <a:noFill/>
                    </a:lnT>
                    <a:lnB>
                      <a:noFill/>
                    </a:lnB>
                    <a:solidFill>
                      <a:srgbClr val="FF0000"/>
                    </a:solidFill>
                  </a:tcPr>
                </a:tc>
                <a:extLst>
                  <a:ext uri="{0D108BD9-81ED-4DB2-BD59-A6C34878D82A}">
                    <a16:rowId xmlns:a16="http://schemas.microsoft.com/office/drawing/2014/main" val="10015"/>
                  </a:ext>
                </a:extLst>
              </a:tr>
              <a:tr h="227099">
                <a:tc>
                  <a:txBody>
                    <a:bodyPr/>
                    <a:lstStyle/>
                    <a:p>
                      <a:pPr algn="r" fontAlgn="b"/>
                      <a:r>
                        <a:rPr lang="de-DE" sz="1300" b="1" i="0" u="none" strike="noStrike">
                          <a:solidFill>
                            <a:srgbClr val="000000"/>
                          </a:solidFill>
                          <a:effectLst/>
                          <a:latin typeface="Calibri"/>
                        </a:rPr>
                        <a:t>8./9.10.</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WRCC</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a:solidFill>
                            <a:srgbClr val="000000"/>
                          </a:solidFill>
                          <a:effectLst/>
                          <a:latin typeface="Calibri"/>
                        </a:rPr>
                        <a:t>Wales</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6"/>
                  </a:ext>
                </a:extLst>
              </a:tr>
              <a:tr h="227085">
                <a:tc>
                  <a:txBody>
                    <a:bodyPr/>
                    <a:lstStyle/>
                    <a:p>
                      <a:pPr algn="r" fontAlgn="b"/>
                      <a:r>
                        <a:rPr lang="de-DE" sz="1300" b="1" i="0" u="none" strike="noStrike" dirty="0">
                          <a:solidFill>
                            <a:srgbClr val="000000"/>
                          </a:solidFill>
                          <a:effectLst/>
                          <a:latin typeface="Calibri"/>
                        </a:rPr>
                        <a:t>15./16.10.</a:t>
                      </a:r>
                    </a:p>
                  </a:txBody>
                  <a:tcPr marL="9084" marR="9084" marT="9084" marB="0" anchor="b">
                    <a:lnL>
                      <a:noFill/>
                    </a:lnL>
                    <a:lnR>
                      <a:noFill/>
                    </a:lnR>
                    <a:lnT>
                      <a:noFill/>
                    </a:lnT>
                    <a:lnB>
                      <a:noFill/>
                    </a:lnB>
                    <a:solidFill>
                      <a:srgbClr val="FFFFFF"/>
                    </a:solidFill>
                  </a:tcPr>
                </a:tc>
                <a:tc>
                  <a:txBody>
                    <a:bodyPr/>
                    <a:lstStyle/>
                    <a:p>
                      <a:pPr algn="r" fontAlgn="b"/>
                      <a:r>
                        <a:rPr lang="de-DE" sz="1300" b="1" i="0" u="none" strike="noStrike">
                          <a:solidFill>
                            <a:srgbClr val="000000"/>
                          </a:solidFill>
                          <a:effectLst/>
                          <a:latin typeface="Calibri"/>
                        </a:rPr>
                        <a:t> </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WRBSF</a:t>
                      </a:r>
                    </a:p>
                  </a:txBody>
                  <a:tcPr marL="9084" marR="9084" marT="9084" marB="0" anchor="b">
                    <a:lnL>
                      <a:noFill/>
                    </a:lnL>
                    <a:lnR>
                      <a:noFill/>
                    </a:lnR>
                    <a:lnT>
                      <a:noFill/>
                    </a:lnT>
                    <a:lnB>
                      <a:noFill/>
                    </a:lnB>
                    <a:solidFill>
                      <a:srgbClr val="FFFFFF"/>
                    </a:solidFill>
                  </a:tcPr>
                </a:tc>
                <a:tc>
                  <a:txBody>
                    <a:bodyPr/>
                    <a:lstStyle/>
                    <a:p>
                      <a:pPr algn="l" fontAlgn="b"/>
                      <a:r>
                        <a:rPr lang="de-DE" sz="1300" b="1" i="0" u="none" strike="noStrike" dirty="0">
                          <a:solidFill>
                            <a:srgbClr val="000000"/>
                          </a:solidFill>
                          <a:effectLst/>
                          <a:latin typeface="Calibri"/>
                        </a:rPr>
                        <a:t>Wales</a:t>
                      </a:r>
                    </a:p>
                  </a:txBody>
                  <a:tcPr marL="9084" marR="9084" marT="9084" marB="0" anchor="b">
                    <a:lnL>
                      <a:noFill/>
                    </a:lnL>
                    <a:lnR>
                      <a:noFill/>
                    </a:lnR>
                    <a:lnT>
                      <a:noFill/>
                    </a:lnT>
                    <a:lnB>
                      <a:noFill/>
                    </a:lnB>
                    <a:solidFill>
                      <a:srgbClr val="FFFFFF"/>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4045641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59723" y="325857"/>
            <a:ext cx="8896798" cy="1023168"/>
          </a:xfrm>
        </p:spPr>
        <p:txBody>
          <a:bodyPr>
            <a:normAutofit/>
          </a:bodyPr>
          <a:lstStyle/>
          <a:p>
            <a:r>
              <a:rPr lang="de-DE" dirty="0"/>
              <a:t>2023</a:t>
            </a:r>
          </a:p>
        </p:txBody>
      </p:sp>
      <p:graphicFrame>
        <p:nvGraphicFramePr>
          <p:cNvPr id="4" name="Tabelle 3"/>
          <p:cNvGraphicFramePr>
            <a:graphicFrameLocks noGrp="1"/>
          </p:cNvGraphicFramePr>
          <p:nvPr>
            <p:extLst>
              <p:ext uri="{D42A27DB-BD31-4B8C-83A1-F6EECF244321}">
                <p14:modId xmlns:p14="http://schemas.microsoft.com/office/powerpoint/2010/main" val="916357444"/>
              </p:ext>
            </p:extLst>
          </p:nvPr>
        </p:nvGraphicFramePr>
        <p:xfrm>
          <a:off x="763588" y="2051079"/>
          <a:ext cx="9658350" cy="3006666"/>
        </p:xfrm>
        <a:graphic>
          <a:graphicData uri="http://schemas.openxmlformats.org/drawingml/2006/table">
            <a:tbl>
              <a:tblPr/>
              <a:tblGrid>
                <a:gridCol w="952579">
                  <a:extLst>
                    <a:ext uri="{9D8B030D-6E8A-4147-A177-3AD203B41FA5}">
                      <a16:colId xmlns:a16="http://schemas.microsoft.com/office/drawing/2014/main" val="20000"/>
                    </a:ext>
                  </a:extLst>
                </a:gridCol>
                <a:gridCol w="172635">
                  <a:extLst>
                    <a:ext uri="{9D8B030D-6E8A-4147-A177-3AD203B41FA5}">
                      <a16:colId xmlns:a16="http://schemas.microsoft.com/office/drawing/2014/main" val="20001"/>
                    </a:ext>
                  </a:extLst>
                </a:gridCol>
                <a:gridCol w="6436845">
                  <a:extLst>
                    <a:ext uri="{9D8B030D-6E8A-4147-A177-3AD203B41FA5}">
                      <a16:colId xmlns:a16="http://schemas.microsoft.com/office/drawing/2014/main" val="20002"/>
                    </a:ext>
                  </a:extLst>
                </a:gridCol>
                <a:gridCol w="2096291">
                  <a:extLst>
                    <a:ext uri="{9D8B030D-6E8A-4147-A177-3AD203B41FA5}">
                      <a16:colId xmlns:a16="http://schemas.microsoft.com/office/drawing/2014/main" val="20003"/>
                    </a:ext>
                  </a:extLst>
                </a:gridCol>
              </a:tblGrid>
              <a:tr h="231282">
                <a:tc>
                  <a:txBody>
                    <a:bodyPr/>
                    <a:lstStyle/>
                    <a:p>
                      <a:pPr algn="r" fontAlgn="b"/>
                      <a:r>
                        <a:rPr lang="de-DE" sz="1400" b="1" i="0" u="none" strike="noStrike">
                          <a:solidFill>
                            <a:srgbClr val="000000"/>
                          </a:solidFill>
                          <a:effectLst/>
                          <a:latin typeface="Calibri"/>
                        </a:rPr>
                        <a:t>28./29.1.</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ERICH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TBA</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231282">
                <a:tc>
                  <a:txBody>
                    <a:bodyPr/>
                    <a:lstStyle/>
                    <a:p>
                      <a:pPr algn="r" fontAlgn="b"/>
                      <a:r>
                        <a:rPr lang="de-DE" sz="1400" b="1" i="0" u="none" strike="noStrike">
                          <a:solidFill>
                            <a:srgbClr val="000000"/>
                          </a:solidFill>
                          <a:effectLst/>
                          <a:latin typeface="Calibri"/>
                        </a:rPr>
                        <a:t>25./26.2.</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WRICH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Toronto</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231282">
                <a:tc>
                  <a:txBody>
                    <a:bodyPr/>
                    <a:lstStyle/>
                    <a:p>
                      <a:pPr algn="r" fontAlgn="b"/>
                      <a:r>
                        <a:rPr lang="de-DE" sz="1400" b="1" i="0" u="none" strike="noStrike">
                          <a:solidFill>
                            <a:srgbClr val="000000"/>
                          </a:solidFill>
                          <a:effectLst/>
                          <a:latin typeface="Calibri"/>
                        </a:rPr>
                        <a:t>6./7.5.</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WRCUP I</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Zagreb</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231282">
                <a:tc>
                  <a:txBody>
                    <a:bodyPr/>
                    <a:lstStyle/>
                    <a:p>
                      <a:pPr algn="r" fontAlgn="b"/>
                      <a:r>
                        <a:rPr lang="de-DE" sz="1400" b="1" i="0" u="none" strike="noStrike">
                          <a:solidFill>
                            <a:srgbClr val="000000"/>
                          </a:solidFill>
                          <a:effectLst/>
                          <a:latin typeface="Calibri"/>
                        </a:rPr>
                        <a:t>20./21.5.</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ERJCH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Brive</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231282">
                <a:tc>
                  <a:txBody>
                    <a:bodyPr/>
                    <a:lstStyle/>
                    <a:p>
                      <a:pPr algn="r" fontAlgn="b"/>
                      <a:r>
                        <a:rPr lang="de-DE" sz="1400" b="1" i="0" u="none" strike="noStrike">
                          <a:solidFill>
                            <a:srgbClr val="000000"/>
                          </a:solidFill>
                          <a:effectLst/>
                          <a:latin typeface="Calibri"/>
                        </a:rPr>
                        <a:t>27./28.5.</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Bled</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231282">
                <a:tc>
                  <a:txBody>
                    <a:bodyPr/>
                    <a:lstStyle/>
                    <a:p>
                      <a:pPr algn="r" fontAlgn="b"/>
                      <a:r>
                        <a:rPr lang="de-DE" sz="1400" b="1" i="0" u="none" strike="noStrike">
                          <a:solidFill>
                            <a:srgbClr val="000000"/>
                          </a:solidFill>
                          <a:effectLst/>
                          <a:latin typeface="Calibri"/>
                        </a:rPr>
                        <a:t>17./18.6.</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WRCUP II</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Varese</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231282">
                <a:tc>
                  <a:txBody>
                    <a:bodyPr/>
                    <a:lstStyle/>
                    <a:p>
                      <a:pPr algn="r" fontAlgn="b"/>
                      <a:r>
                        <a:rPr lang="de-DE" sz="1400" b="1" i="0" u="none" strike="noStrike">
                          <a:solidFill>
                            <a:srgbClr val="000000"/>
                          </a:solidFill>
                          <a:effectLst/>
                          <a:latin typeface="Calibri"/>
                        </a:rPr>
                        <a:t>8./9.7.</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WRCUP III</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Luzern</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231282">
                <a:tc>
                  <a:txBody>
                    <a:bodyPr/>
                    <a:lstStyle/>
                    <a:p>
                      <a:pPr algn="r" fontAlgn="b"/>
                      <a:r>
                        <a:rPr lang="de-DE" sz="1400" b="1" i="0" u="none" strike="noStrike">
                          <a:solidFill>
                            <a:srgbClr val="000000"/>
                          </a:solidFill>
                          <a:effectLst/>
                          <a:latin typeface="Calibri"/>
                        </a:rPr>
                        <a:t>22./23.7.</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WRU23CH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Plovdiv</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231282">
                <a:tc>
                  <a:txBody>
                    <a:bodyPr/>
                    <a:lstStyle/>
                    <a:p>
                      <a:pPr algn="r" fontAlgn="b"/>
                      <a:r>
                        <a:rPr lang="de-DE" sz="1400" b="1" i="0" u="none" strike="noStrike">
                          <a:solidFill>
                            <a:srgbClr val="000000"/>
                          </a:solidFill>
                          <a:effectLst/>
                          <a:latin typeface="Calibri"/>
                        </a:rPr>
                        <a:t>5./6.8.</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WRJCH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Paris</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231282">
                <a:tc>
                  <a:txBody>
                    <a:bodyPr/>
                    <a:lstStyle/>
                    <a:p>
                      <a:pPr algn="r" fontAlgn="b"/>
                      <a:r>
                        <a:rPr lang="de-DE" sz="1400" b="1" i="0" u="none" strike="noStrike">
                          <a:solidFill>
                            <a:srgbClr val="000000"/>
                          </a:solidFill>
                          <a:effectLst/>
                          <a:latin typeface="Calibri"/>
                        </a:rPr>
                        <a:t>26./27.8.</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ERU23CH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Rostov am Don</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231282">
                <a:tc>
                  <a:txBody>
                    <a:bodyPr/>
                    <a:lstStyle/>
                    <a:p>
                      <a:pPr algn="r" fontAlgn="b"/>
                      <a:r>
                        <a:rPr lang="de-DE" sz="1400" b="1" i="0" u="none" strike="noStrike">
                          <a:solidFill>
                            <a:srgbClr val="000000"/>
                          </a:solidFill>
                          <a:effectLst/>
                          <a:latin typeface="Calibri"/>
                        </a:rPr>
                        <a:t>2.-10.9.</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Belgrad</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10"/>
                  </a:ext>
                </a:extLst>
              </a:tr>
              <a:tr h="231282">
                <a:tc>
                  <a:txBody>
                    <a:bodyPr/>
                    <a:lstStyle/>
                    <a:p>
                      <a:pPr algn="r" fontAlgn="b"/>
                      <a:r>
                        <a:rPr lang="de-DE" sz="1400" b="1" i="0" u="none" strike="noStrike">
                          <a:solidFill>
                            <a:srgbClr val="000000"/>
                          </a:solidFill>
                          <a:effectLst/>
                          <a:latin typeface="Calibri"/>
                        </a:rPr>
                        <a:t>23./24.9.</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Masters</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Pretoria</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11"/>
                  </a:ext>
                </a:extLst>
              </a:tr>
              <a:tr h="231282">
                <a:tc>
                  <a:txBody>
                    <a:bodyPr/>
                    <a:lstStyle/>
                    <a:p>
                      <a:pPr algn="r" fontAlgn="b"/>
                      <a:r>
                        <a:rPr lang="de-DE" sz="1400" b="1" i="0" u="none" strike="noStrike">
                          <a:solidFill>
                            <a:srgbClr val="000000"/>
                          </a:solidFill>
                          <a:effectLst/>
                          <a:latin typeface="Calibri"/>
                        </a:rPr>
                        <a:t>30.9.-8.10.</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WRCC / WRBSF</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err="1">
                          <a:solidFill>
                            <a:srgbClr val="000000"/>
                          </a:solidFill>
                          <a:effectLst/>
                          <a:latin typeface="Calibri"/>
                        </a:rPr>
                        <a:t>Sabaudia</a:t>
                      </a:r>
                      <a:endParaRPr lang="de-DE" sz="1400" b="1" i="0" u="none" strike="noStrike" dirty="0">
                        <a:solidFill>
                          <a:srgbClr val="000000"/>
                        </a:solidFill>
                        <a:effectLst/>
                        <a:latin typeface="Calibri"/>
                      </a:endParaRP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9277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59723" y="325857"/>
            <a:ext cx="8896798" cy="1023168"/>
          </a:xfrm>
        </p:spPr>
        <p:txBody>
          <a:bodyPr>
            <a:normAutofit/>
          </a:bodyPr>
          <a:lstStyle/>
          <a:p>
            <a:r>
              <a:rPr lang="de-DE" dirty="0"/>
              <a:t>2024</a:t>
            </a:r>
          </a:p>
        </p:txBody>
      </p:sp>
      <p:graphicFrame>
        <p:nvGraphicFramePr>
          <p:cNvPr id="3" name="Tabelle 2"/>
          <p:cNvGraphicFramePr>
            <a:graphicFrameLocks noGrp="1"/>
          </p:cNvGraphicFramePr>
          <p:nvPr>
            <p:extLst>
              <p:ext uri="{D42A27DB-BD31-4B8C-83A1-F6EECF244321}">
                <p14:modId xmlns:p14="http://schemas.microsoft.com/office/powerpoint/2010/main" val="829375645"/>
              </p:ext>
            </p:extLst>
          </p:nvPr>
        </p:nvGraphicFramePr>
        <p:xfrm>
          <a:off x="763588" y="2166720"/>
          <a:ext cx="9658350" cy="2775384"/>
        </p:xfrm>
        <a:graphic>
          <a:graphicData uri="http://schemas.openxmlformats.org/drawingml/2006/table">
            <a:tbl>
              <a:tblPr/>
              <a:tblGrid>
                <a:gridCol w="952579">
                  <a:extLst>
                    <a:ext uri="{9D8B030D-6E8A-4147-A177-3AD203B41FA5}">
                      <a16:colId xmlns:a16="http://schemas.microsoft.com/office/drawing/2014/main" val="20000"/>
                    </a:ext>
                  </a:extLst>
                </a:gridCol>
                <a:gridCol w="172635">
                  <a:extLst>
                    <a:ext uri="{9D8B030D-6E8A-4147-A177-3AD203B41FA5}">
                      <a16:colId xmlns:a16="http://schemas.microsoft.com/office/drawing/2014/main" val="20001"/>
                    </a:ext>
                  </a:extLst>
                </a:gridCol>
                <a:gridCol w="6224257">
                  <a:extLst>
                    <a:ext uri="{9D8B030D-6E8A-4147-A177-3AD203B41FA5}">
                      <a16:colId xmlns:a16="http://schemas.microsoft.com/office/drawing/2014/main" val="20002"/>
                    </a:ext>
                  </a:extLst>
                </a:gridCol>
                <a:gridCol w="2308879">
                  <a:extLst>
                    <a:ext uri="{9D8B030D-6E8A-4147-A177-3AD203B41FA5}">
                      <a16:colId xmlns:a16="http://schemas.microsoft.com/office/drawing/2014/main" val="20003"/>
                    </a:ext>
                  </a:extLst>
                </a:gridCol>
              </a:tblGrid>
              <a:tr h="231282">
                <a:tc>
                  <a:txBody>
                    <a:bodyPr/>
                    <a:lstStyle/>
                    <a:p>
                      <a:pPr algn="r" fontAlgn="b"/>
                      <a:r>
                        <a:rPr lang="de-DE" sz="1400" b="1" i="0" u="none" strike="noStrike" dirty="0">
                          <a:solidFill>
                            <a:srgbClr val="000000"/>
                          </a:solidFill>
                          <a:effectLst/>
                          <a:latin typeface="Calibri"/>
                        </a:rPr>
                        <a:t>3./4.2.</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ERICH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TBA</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231282">
                <a:tc>
                  <a:txBody>
                    <a:bodyPr/>
                    <a:lstStyle/>
                    <a:p>
                      <a:pPr algn="r" fontAlgn="b"/>
                      <a:r>
                        <a:rPr lang="de-DE" sz="1400" b="1" i="0" u="none" strike="noStrike">
                          <a:solidFill>
                            <a:srgbClr val="000000"/>
                          </a:solidFill>
                          <a:effectLst/>
                          <a:latin typeface="Calibri"/>
                        </a:rPr>
                        <a:t>24./25.2.</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WRICH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Prag</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231282">
                <a:tc>
                  <a:txBody>
                    <a:bodyPr/>
                    <a:lstStyle/>
                    <a:p>
                      <a:pPr algn="r" fontAlgn="b"/>
                      <a:r>
                        <a:rPr lang="de-DE" sz="1400" b="1" i="0" u="none" strike="noStrike">
                          <a:solidFill>
                            <a:srgbClr val="000000"/>
                          </a:solidFill>
                          <a:effectLst/>
                          <a:latin typeface="Calibri"/>
                        </a:rPr>
                        <a:t>13./14.4.</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WRCUP I</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TBA</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231282">
                <a:tc>
                  <a:txBody>
                    <a:bodyPr/>
                    <a:lstStyle/>
                    <a:p>
                      <a:pPr algn="r" fontAlgn="b"/>
                      <a:r>
                        <a:rPr lang="de-DE" sz="1400" b="1" i="0" u="none" strike="noStrike">
                          <a:solidFill>
                            <a:srgbClr val="000000"/>
                          </a:solidFill>
                          <a:effectLst/>
                          <a:latin typeface="Calibri"/>
                        </a:rPr>
                        <a:t>4./5.5.</a:t>
                      </a:r>
                    </a:p>
                  </a:txBody>
                  <a:tcPr marL="9251" marR="9251" marT="9251" marB="0" anchor="b">
                    <a:lnL>
                      <a:noFill/>
                    </a:lnL>
                    <a:lnR>
                      <a:noFill/>
                    </a:lnR>
                    <a:lnT>
                      <a:noFill/>
                    </a:lnT>
                    <a:lnB>
                      <a:noFill/>
                    </a:lnB>
                  </a:tcPr>
                </a:tc>
                <a:tc>
                  <a:txBody>
                    <a:bodyPr/>
                    <a:lstStyle/>
                    <a:p>
                      <a:pPr algn="r" fontAlgn="b"/>
                      <a:endParaRPr lang="de-DE" sz="1400" b="1" i="0" u="none" strike="noStrike">
                        <a:solidFill>
                          <a:srgbClr val="000000"/>
                        </a:solidFill>
                        <a:effectLst/>
                        <a:latin typeface="Calibri"/>
                      </a:endParaRPr>
                    </a:p>
                  </a:txBody>
                  <a:tcPr marL="9251" marR="9251" marT="9251" marB="0" anchor="b">
                    <a:lnL>
                      <a:noFill/>
                    </a:lnL>
                    <a:lnR>
                      <a:noFill/>
                    </a:lnR>
                    <a:lnT>
                      <a:noFill/>
                    </a:lnT>
                    <a:lnB>
                      <a:noFill/>
                    </a:lnB>
                  </a:tcPr>
                </a:tc>
                <a:tc>
                  <a:txBody>
                    <a:bodyPr/>
                    <a:lstStyle/>
                    <a:p>
                      <a:pPr algn="l" fontAlgn="b"/>
                      <a:r>
                        <a:rPr lang="de-DE" sz="1400" b="1" i="0" u="none" strike="noStrike" dirty="0">
                          <a:solidFill>
                            <a:srgbClr val="000000"/>
                          </a:solidFill>
                          <a:effectLst/>
                          <a:latin typeface="Calibri"/>
                        </a:rPr>
                        <a:t>ERCH</a:t>
                      </a:r>
                    </a:p>
                  </a:txBody>
                  <a:tcPr marL="9251" marR="9251" marT="9251" marB="0" anchor="b">
                    <a:lnL>
                      <a:noFill/>
                    </a:lnL>
                    <a:lnR>
                      <a:noFill/>
                    </a:lnR>
                    <a:lnT>
                      <a:noFill/>
                    </a:lnT>
                    <a:lnB>
                      <a:noFill/>
                    </a:lnB>
                  </a:tcPr>
                </a:tc>
                <a:tc>
                  <a:txBody>
                    <a:bodyPr/>
                    <a:lstStyle/>
                    <a:p>
                      <a:pPr algn="l" fontAlgn="b"/>
                      <a:r>
                        <a:rPr lang="de-DE" sz="1400" b="1" i="0" u="none" strike="noStrike">
                          <a:solidFill>
                            <a:srgbClr val="000000"/>
                          </a:solidFill>
                          <a:effectLst/>
                          <a:latin typeface="Calibri"/>
                        </a:rPr>
                        <a:t>Sabaudia</a:t>
                      </a:r>
                    </a:p>
                  </a:txBody>
                  <a:tcPr marL="9251" marR="9251" marT="9251" marB="0" anchor="b">
                    <a:lnL>
                      <a:noFill/>
                    </a:lnL>
                    <a:lnR>
                      <a:noFill/>
                    </a:lnR>
                    <a:lnT>
                      <a:noFill/>
                    </a:lnT>
                    <a:lnB>
                      <a:noFill/>
                    </a:lnB>
                  </a:tcPr>
                </a:tc>
                <a:extLst>
                  <a:ext uri="{0D108BD9-81ED-4DB2-BD59-A6C34878D82A}">
                    <a16:rowId xmlns:a16="http://schemas.microsoft.com/office/drawing/2014/main" val="10003"/>
                  </a:ext>
                </a:extLst>
              </a:tr>
              <a:tr h="231282">
                <a:tc>
                  <a:txBody>
                    <a:bodyPr/>
                    <a:lstStyle/>
                    <a:p>
                      <a:pPr algn="r" fontAlgn="b"/>
                      <a:r>
                        <a:rPr lang="de-DE" sz="1400" b="1" i="0" u="none" strike="noStrike">
                          <a:solidFill>
                            <a:srgbClr val="000000"/>
                          </a:solidFill>
                          <a:effectLst/>
                          <a:latin typeface="Calibri"/>
                        </a:rPr>
                        <a:t>18./19.5.</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ERJCH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Minsk</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231282">
                <a:tc>
                  <a:txBody>
                    <a:bodyPr/>
                    <a:lstStyle/>
                    <a:p>
                      <a:pPr algn="r" fontAlgn="b"/>
                      <a:r>
                        <a:rPr lang="de-DE" sz="1400" b="1" i="0" u="none" strike="noStrike">
                          <a:solidFill>
                            <a:srgbClr val="000000"/>
                          </a:solidFill>
                          <a:effectLst/>
                          <a:latin typeface="Calibri"/>
                        </a:rPr>
                        <a:t>25./26.5.</a:t>
                      </a:r>
                    </a:p>
                  </a:txBody>
                  <a:tcPr marL="9251" marR="9251" marT="9251" marB="0" anchor="b">
                    <a:lnL>
                      <a:noFill/>
                    </a:lnL>
                    <a:lnR>
                      <a:noFill/>
                    </a:lnR>
                    <a:lnT>
                      <a:noFill/>
                    </a:lnT>
                    <a:lnB>
                      <a:noFill/>
                    </a:lnB>
                    <a:solidFill>
                      <a:srgbClr val="00B0F0"/>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a:rPr>
                        <a:t>WRCUP II</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a:solidFill>
                            <a:srgbClr val="000000"/>
                          </a:solidFill>
                          <a:effectLst/>
                          <a:latin typeface="Calibri"/>
                        </a:rPr>
                        <a:t>München</a:t>
                      </a:r>
                    </a:p>
                  </a:txBody>
                  <a:tcPr marL="9251" marR="9251" marT="9251" marB="0" anchor="b">
                    <a:lnL>
                      <a:noFill/>
                    </a:lnL>
                    <a:lnR>
                      <a:noFill/>
                    </a:lnR>
                    <a:lnT>
                      <a:noFill/>
                    </a:lnT>
                    <a:lnB>
                      <a:noFill/>
                    </a:lnB>
                    <a:solidFill>
                      <a:srgbClr val="00B0F0"/>
                    </a:solidFill>
                  </a:tcPr>
                </a:tc>
                <a:extLst>
                  <a:ext uri="{0D108BD9-81ED-4DB2-BD59-A6C34878D82A}">
                    <a16:rowId xmlns:a16="http://schemas.microsoft.com/office/drawing/2014/main" val="10005"/>
                  </a:ext>
                </a:extLst>
              </a:tr>
              <a:tr h="231282">
                <a:tc>
                  <a:txBody>
                    <a:bodyPr/>
                    <a:lstStyle/>
                    <a:p>
                      <a:pPr algn="r" fontAlgn="b"/>
                      <a:r>
                        <a:rPr lang="de-DE" sz="1400" b="1" i="0" u="none" strike="noStrike">
                          <a:solidFill>
                            <a:srgbClr val="000000"/>
                          </a:solidFill>
                          <a:effectLst/>
                          <a:latin typeface="Calibri"/>
                        </a:rPr>
                        <a:t>15./16.6.</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WRCUP III &amp; FOQR</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Luzern</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6"/>
                  </a:ext>
                </a:extLst>
              </a:tr>
              <a:tr h="231282">
                <a:tc>
                  <a:txBody>
                    <a:bodyPr/>
                    <a:lstStyle/>
                    <a:p>
                      <a:pPr algn="r" fontAlgn="b"/>
                      <a:r>
                        <a:rPr lang="de-DE" sz="1400" b="1" i="0" u="none" strike="noStrike">
                          <a:solidFill>
                            <a:srgbClr val="000000"/>
                          </a:solidFill>
                          <a:effectLst/>
                          <a:latin typeface="Calibri"/>
                        </a:rPr>
                        <a:t>27.7.-4.8.</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OG</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Paris</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7"/>
                  </a:ext>
                </a:extLst>
              </a:tr>
              <a:tr h="231282">
                <a:tc>
                  <a:txBody>
                    <a:bodyPr/>
                    <a:lstStyle/>
                    <a:p>
                      <a:pPr algn="r" fontAlgn="b"/>
                      <a:r>
                        <a:rPr lang="de-DE" sz="1400" b="1" i="0" u="none" strike="noStrike">
                          <a:solidFill>
                            <a:srgbClr val="000000"/>
                          </a:solidFill>
                          <a:effectLst/>
                          <a:latin typeface="Calibri"/>
                        </a:rPr>
                        <a:t>17.-25.8.</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WRSJU23CH</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St. Catherines</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8"/>
                  </a:ext>
                </a:extLst>
              </a:tr>
              <a:tr h="231282">
                <a:tc>
                  <a:txBody>
                    <a:bodyPr/>
                    <a:lstStyle/>
                    <a:p>
                      <a:pPr algn="r" fontAlgn="b"/>
                      <a:r>
                        <a:rPr lang="de-DE" sz="1400" b="1" i="0" u="none" strike="noStrike">
                          <a:solidFill>
                            <a:srgbClr val="000000"/>
                          </a:solidFill>
                          <a:effectLst/>
                          <a:latin typeface="Calibri"/>
                        </a:rPr>
                        <a:t>31.8.-1.9.</a:t>
                      </a:r>
                    </a:p>
                  </a:txBody>
                  <a:tcPr marL="9251" marR="9251" marT="9251" marB="0" anchor="b">
                    <a:lnL>
                      <a:noFill/>
                    </a:lnL>
                    <a:lnR>
                      <a:noFill/>
                    </a:lnR>
                    <a:lnT>
                      <a:noFill/>
                    </a:lnT>
                    <a:lnB>
                      <a:noFill/>
                    </a:lnB>
                    <a:solidFill>
                      <a:srgbClr val="FFFFFF"/>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dirty="0">
                          <a:solidFill>
                            <a:srgbClr val="000000"/>
                          </a:solidFill>
                          <a:effectLst/>
                          <a:latin typeface="Calibri"/>
                        </a:rPr>
                        <a:t>PG</a:t>
                      </a:r>
                    </a:p>
                  </a:txBody>
                  <a:tcPr marL="9251" marR="9251" marT="9251" marB="0" anchor="b">
                    <a:lnL>
                      <a:noFill/>
                    </a:lnL>
                    <a:lnR>
                      <a:noFill/>
                    </a:lnR>
                    <a:lnT>
                      <a:noFill/>
                    </a:lnT>
                    <a:lnB>
                      <a:noFill/>
                    </a:lnB>
                    <a:solidFill>
                      <a:srgbClr val="FFFFFF"/>
                    </a:solidFill>
                  </a:tcPr>
                </a:tc>
                <a:tc>
                  <a:txBody>
                    <a:bodyPr/>
                    <a:lstStyle/>
                    <a:p>
                      <a:pPr algn="l" fontAlgn="b"/>
                      <a:r>
                        <a:rPr lang="de-DE" sz="1400" b="1" i="0" u="none" strike="noStrike">
                          <a:solidFill>
                            <a:srgbClr val="000000"/>
                          </a:solidFill>
                          <a:effectLst/>
                          <a:latin typeface="Calibri"/>
                        </a:rPr>
                        <a:t>Paris</a:t>
                      </a:r>
                    </a:p>
                  </a:txBody>
                  <a:tcPr marL="9251" marR="9251" marT="9251" marB="0" anchor="b">
                    <a:lnL>
                      <a:noFill/>
                    </a:lnL>
                    <a:lnR>
                      <a:noFill/>
                    </a:lnR>
                    <a:lnT>
                      <a:noFill/>
                    </a:lnT>
                    <a:lnB>
                      <a:noFill/>
                    </a:lnB>
                    <a:solidFill>
                      <a:srgbClr val="FFFFFF"/>
                    </a:solidFill>
                  </a:tcPr>
                </a:tc>
                <a:extLst>
                  <a:ext uri="{0D108BD9-81ED-4DB2-BD59-A6C34878D82A}">
                    <a16:rowId xmlns:a16="http://schemas.microsoft.com/office/drawing/2014/main" val="10009"/>
                  </a:ext>
                </a:extLst>
              </a:tr>
              <a:tr h="231282">
                <a:tc>
                  <a:txBody>
                    <a:bodyPr/>
                    <a:lstStyle/>
                    <a:p>
                      <a:pPr algn="r" fontAlgn="b"/>
                      <a:r>
                        <a:rPr lang="de-DE" sz="1400" b="1" i="0" u="none" strike="noStrike">
                          <a:solidFill>
                            <a:srgbClr val="000000"/>
                          </a:solidFill>
                          <a:effectLst/>
                          <a:latin typeface="Calibri"/>
                        </a:rPr>
                        <a:t>31.8.-1.9-</a:t>
                      </a:r>
                    </a:p>
                  </a:txBody>
                  <a:tcPr marL="9251" marR="9251" marT="9251" marB="0" anchor="b">
                    <a:lnL>
                      <a:noFill/>
                    </a:lnL>
                    <a:lnR>
                      <a:noFill/>
                    </a:lnR>
                    <a:lnT>
                      <a:noFill/>
                    </a:lnT>
                    <a:lnB>
                      <a:noFill/>
                    </a:lnB>
                    <a:solidFill>
                      <a:srgbClr val="00B0F0"/>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a:rPr>
                        <a:t>ERU23CH</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a:rPr>
                        <a:t>Duisburg</a:t>
                      </a:r>
                    </a:p>
                  </a:txBody>
                  <a:tcPr marL="9251" marR="9251" marT="9251" marB="0" anchor="b">
                    <a:lnL>
                      <a:noFill/>
                    </a:lnL>
                    <a:lnR>
                      <a:noFill/>
                    </a:lnR>
                    <a:lnT>
                      <a:noFill/>
                    </a:lnT>
                    <a:lnB>
                      <a:noFill/>
                    </a:lnB>
                    <a:solidFill>
                      <a:srgbClr val="00B0F0"/>
                    </a:solidFill>
                  </a:tcPr>
                </a:tc>
                <a:extLst>
                  <a:ext uri="{0D108BD9-81ED-4DB2-BD59-A6C34878D82A}">
                    <a16:rowId xmlns:a16="http://schemas.microsoft.com/office/drawing/2014/main" val="10010"/>
                  </a:ext>
                </a:extLst>
              </a:tr>
              <a:tr h="231282">
                <a:tc>
                  <a:txBody>
                    <a:bodyPr/>
                    <a:lstStyle/>
                    <a:p>
                      <a:pPr algn="r" fontAlgn="b"/>
                      <a:r>
                        <a:rPr lang="de-DE" sz="1400" b="1" i="0" u="none" strike="noStrike">
                          <a:solidFill>
                            <a:srgbClr val="000000"/>
                          </a:solidFill>
                          <a:effectLst/>
                          <a:latin typeface="Calibri"/>
                        </a:rPr>
                        <a:t>14./15.9.</a:t>
                      </a:r>
                    </a:p>
                  </a:txBody>
                  <a:tcPr marL="9251" marR="9251" marT="9251" marB="0" anchor="b">
                    <a:lnL>
                      <a:noFill/>
                    </a:lnL>
                    <a:lnR>
                      <a:noFill/>
                    </a:lnR>
                    <a:lnT>
                      <a:noFill/>
                    </a:lnT>
                    <a:lnB>
                      <a:noFill/>
                    </a:lnB>
                    <a:solidFill>
                      <a:srgbClr val="00B0F0"/>
                    </a:solidFill>
                  </a:tcPr>
                </a:tc>
                <a:tc>
                  <a:txBody>
                    <a:bodyPr/>
                    <a:lstStyle/>
                    <a:p>
                      <a:pPr algn="r" fontAlgn="b"/>
                      <a:r>
                        <a:rPr lang="de-DE" sz="1400" b="1" i="0" u="none" strike="noStrike">
                          <a:solidFill>
                            <a:srgbClr val="000000"/>
                          </a:solidFill>
                          <a:effectLst/>
                          <a:latin typeface="Calibri"/>
                        </a:rPr>
                        <a:t> </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a:solidFill>
                            <a:srgbClr val="000000"/>
                          </a:solidFill>
                          <a:effectLst/>
                          <a:latin typeface="Calibri"/>
                        </a:rPr>
                        <a:t>Masters</a:t>
                      </a:r>
                    </a:p>
                  </a:txBody>
                  <a:tcPr marL="9251" marR="9251" marT="9251" marB="0" anchor="b">
                    <a:lnL>
                      <a:noFill/>
                    </a:lnL>
                    <a:lnR>
                      <a:noFill/>
                    </a:lnR>
                    <a:lnT>
                      <a:noFill/>
                    </a:lnT>
                    <a:lnB>
                      <a:noFill/>
                    </a:lnB>
                    <a:solidFill>
                      <a:srgbClr val="00B0F0"/>
                    </a:solidFill>
                  </a:tcPr>
                </a:tc>
                <a:tc>
                  <a:txBody>
                    <a:bodyPr/>
                    <a:lstStyle/>
                    <a:p>
                      <a:pPr algn="l" fontAlgn="b"/>
                      <a:r>
                        <a:rPr lang="de-DE" sz="1400" b="1" i="0" u="none" strike="noStrike" dirty="0">
                          <a:solidFill>
                            <a:srgbClr val="000000"/>
                          </a:solidFill>
                          <a:effectLst/>
                          <a:latin typeface="Calibri"/>
                        </a:rPr>
                        <a:t>Brandenburg</a:t>
                      </a:r>
                    </a:p>
                  </a:txBody>
                  <a:tcPr marL="9251" marR="9251" marT="9251" marB="0" anchor="b">
                    <a:lnL>
                      <a:noFill/>
                    </a:lnL>
                    <a:lnR>
                      <a:noFill/>
                    </a:lnR>
                    <a:lnT>
                      <a:noFill/>
                    </a:lnT>
                    <a:lnB>
                      <a:noFill/>
                    </a:lnB>
                    <a:solidFill>
                      <a:srgbClr val="00B0F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960362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1458993" y="2656757"/>
            <a:ext cx="8896798" cy="1023168"/>
          </a:xfrm>
        </p:spPr>
        <p:txBody>
          <a:bodyPr>
            <a:normAutofit/>
          </a:bodyPr>
          <a:lstStyle/>
          <a:p>
            <a:r>
              <a:rPr lang="de-DE" dirty="0"/>
              <a:t>Alles weitere im Verwaltungsportal!</a:t>
            </a:r>
          </a:p>
        </p:txBody>
      </p:sp>
    </p:spTree>
    <p:extLst>
      <p:ext uri="{BB962C8B-B14F-4D97-AF65-F5344CB8AC3E}">
        <p14:creationId xmlns:p14="http://schemas.microsoft.com/office/powerpoint/2010/main" val="204655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50192" y="1954637"/>
            <a:ext cx="10970880" cy="4018327"/>
          </a:xfrm>
        </p:spPr>
        <p:txBody>
          <a:bodyPr anchor="ctr">
            <a:noAutofit/>
          </a:bodyPr>
          <a:lstStyle/>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4800" b="1" dirty="0"/>
              <a:t>Corona - Pandemie</a:t>
            </a:r>
            <a:endParaRPr lang="de-DE" altLang="de-DE" sz="3600" b="1" dirty="0"/>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Anmerkungen zur praktischen Durchführung von Regatten </a:t>
            </a:r>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1800" b="1" dirty="0"/>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Oktober 2020</a:t>
            </a:r>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dirty="0"/>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Georg Grützner</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2719" y="269641"/>
            <a:ext cx="1767602" cy="70704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16</a:t>
            </a:fld>
            <a:endParaRPr lang="de-DE" altLang="de-DE">
              <a:solidFill>
                <a:prstClr val="black">
                  <a:tint val="75000"/>
                </a:prstClr>
              </a:solidFill>
            </a:endParaRPr>
          </a:p>
        </p:txBody>
      </p:sp>
    </p:spTree>
    <p:extLst>
      <p:ext uri="{BB962C8B-B14F-4D97-AF65-F5344CB8AC3E}">
        <p14:creationId xmlns:p14="http://schemas.microsoft.com/office/powerpoint/2010/main" val="39760690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815413" y="822810"/>
            <a:ext cx="10970880" cy="5270489"/>
          </a:xfrm>
        </p:spPr>
        <p:txBody>
          <a:bodyPr anchor="ctr">
            <a:noAutofit/>
          </a:bodyPr>
          <a:lstStyle/>
          <a:p>
            <a:pPr marL="0" indent="0" algn="ctr">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4000" b="1" dirty="0"/>
              <a:t> Aktuelle Situation </a:t>
            </a:r>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000" b="1" dirty="0"/>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In der Hauptsaison 2020 sind alle Regatten wegen der Corona-Pandemie ausgefallen.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Im Herbst haben einige wenige Regatten stattgefunden.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Diese unterlagen den unterschiedlichen Bestimmungen der Regelungen in den Bundesländern.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Der DRV hat, mit Prof. Dr. Jürgen Steinacker, Ulm, Richtlinien erarbeitet,  die maßgeblich in die Hygiene-Konzepte von Regatten eingeflossen sind.</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17</a:t>
            </a:fld>
            <a:endParaRPr lang="de-DE" altLang="de-DE">
              <a:solidFill>
                <a:prstClr val="black">
                  <a:tint val="75000"/>
                </a:prstClr>
              </a:solidFill>
            </a:endParaRPr>
          </a:p>
        </p:txBody>
      </p:sp>
    </p:spTree>
    <p:extLst>
      <p:ext uri="{BB962C8B-B14F-4D97-AF65-F5344CB8AC3E}">
        <p14:creationId xmlns:p14="http://schemas.microsoft.com/office/powerpoint/2010/main" val="22947442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815413" y="822810"/>
            <a:ext cx="10970880" cy="5270489"/>
          </a:xfrm>
        </p:spPr>
        <p:txBody>
          <a:bodyPr anchor="ctr">
            <a:noAutofit/>
          </a:bodyPr>
          <a:lstStyle/>
          <a:p>
            <a:pPr marL="0" indent="0" algn="ctr">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4800" b="1" dirty="0"/>
              <a:t> </a:t>
            </a:r>
            <a:r>
              <a:rPr lang="de-DE" altLang="de-DE" sz="4000" b="1" dirty="0"/>
              <a:t>Aktuelle Situation </a:t>
            </a:r>
          </a:p>
          <a:p>
            <a:pPr marL="0" indent="0" algn="ctr">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000" b="1" dirty="0"/>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Folgende Regatten haben im besonderem Maße das Konzept für ihre eigenen Hygiene-Standards zu Grunde gelegt.</a:t>
            </a:r>
          </a:p>
          <a:p>
            <a:pPr lvl="1">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EM U23 Duisburg</a:t>
            </a:r>
          </a:p>
          <a:p>
            <a:pPr lvl="1">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Regatta Krefeld incl. </a:t>
            </a:r>
            <a:r>
              <a:rPr lang="de-DE" altLang="de-DE" sz="2400" b="1" dirty="0" err="1"/>
              <a:t>JuM</a:t>
            </a:r>
            <a:r>
              <a:rPr lang="de-DE" altLang="de-DE" sz="2400" b="1" dirty="0"/>
              <a:t> Regatta</a:t>
            </a:r>
          </a:p>
          <a:p>
            <a:pPr lvl="1">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LM NRW und LE </a:t>
            </a:r>
            <a:r>
              <a:rPr lang="de-DE" altLang="de-DE" sz="2400" b="1" dirty="0" err="1"/>
              <a:t>JuM</a:t>
            </a:r>
            <a:r>
              <a:rPr lang="de-DE" altLang="de-DE" sz="2400" b="1" dirty="0"/>
              <a:t> NRW</a:t>
            </a:r>
          </a:p>
          <a:p>
            <a:pPr lvl="1">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DSM, Werder</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Der Autor war bei diesen Regatten als Schiedsrichter tätig und möchte im Folgenden Hinweise zu praktischen Umsetzung geben.</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18</a:t>
            </a:fld>
            <a:endParaRPr lang="de-DE" altLang="de-DE">
              <a:solidFill>
                <a:prstClr val="black">
                  <a:tint val="75000"/>
                </a:prstClr>
              </a:solidFill>
            </a:endParaRPr>
          </a:p>
        </p:txBody>
      </p:sp>
    </p:spTree>
    <p:extLst>
      <p:ext uri="{BB962C8B-B14F-4D97-AF65-F5344CB8AC3E}">
        <p14:creationId xmlns:p14="http://schemas.microsoft.com/office/powerpoint/2010/main" val="14791799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56525" y="908386"/>
            <a:ext cx="11233248" cy="5630529"/>
          </a:xfrm>
        </p:spPr>
        <p:txBody>
          <a:bodyPr anchor="ctr">
            <a:noAutofit/>
          </a:bodyPr>
          <a:lstStyle/>
          <a:p>
            <a:pPr marL="0" indent="0" algn="ctr">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4000" b="1" dirty="0"/>
              <a:t>Bereiche der Regatten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000" b="1" dirty="0"/>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Sattelplatz, Startnummern, An- und Ablegen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Regattabüro, Ab- und Ummeldungen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Stege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Start- und Seitenrichter</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Motorboote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Ziel und Zeitnahme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Kontrollkommission und Waage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Ergebnisaushänge</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Regattaplatz mit Catering, Zuschauer</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19</a:t>
            </a:fld>
            <a:endParaRPr lang="de-DE" altLang="de-DE">
              <a:solidFill>
                <a:prstClr val="black">
                  <a:tint val="75000"/>
                </a:prstClr>
              </a:solidFill>
            </a:endParaRPr>
          </a:p>
        </p:txBody>
      </p:sp>
    </p:spTree>
    <p:extLst>
      <p:ext uri="{BB962C8B-B14F-4D97-AF65-F5344CB8AC3E}">
        <p14:creationId xmlns:p14="http://schemas.microsoft.com/office/powerpoint/2010/main" val="7602232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80481" y="273961"/>
            <a:ext cx="444096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0075" y="1407459"/>
            <a:ext cx="10848204" cy="4433101"/>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Lizenzverlängerung</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Alle WKR-Lizenzen werden automatisch um ein Jahr verlängert. In 2020 werden daher keine Lizenzen auslaufen.</a:t>
            </a:r>
          </a:p>
          <a:p>
            <a:pPr marL="0" indent="0">
              <a:lnSpc>
                <a:spcPct val="50000"/>
              </a:lnSpc>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3600" b="1" dirty="0"/>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Mindestzahl an Einsätzen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Aufgrund der weitgehend ausgefallenen Saison 2020 werden wir evtl. fehlende Einsätze in diesem Jahr nicht negativ anrechnen.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Durchgeführte Einsätze werden natürlich berücksichtigt.</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a:solidFill>
                  <a:prstClr val="black">
                    <a:tint val="75000"/>
                  </a:prstClr>
                </a:solidFill>
                <a:latin typeface="Calibri" panose="020F0502020204030204"/>
              </a:rPr>
              <a:pPr>
                <a:defRPr/>
              </a:pPr>
              <a:t>2</a:t>
            </a:fld>
            <a:endParaRPr lang="de-DE" altLang="de-DE" dirty="0">
              <a:solidFill>
                <a:prstClr val="black">
                  <a:tint val="75000"/>
                </a:prstClr>
              </a:solidFill>
              <a:latin typeface="Calibri" panose="020F0502020204030204"/>
            </a:endParaRPr>
          </a:p>
        </p:txBody>
      </p:sp>
    </p:spTree>
    <p:extLst>
      <p:ext uri="{BB962C8B-B14F-4D97-AF65-F5344CB8AC3E}">
        <p14:creationId xmlns:p14="http://schemas.microsoft.com/office/powerpoint/2010/main" val="41223171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719403" y="59940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349152" y="452203"/>
            <a:ext cx="11233248" cy="6086709"/>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Sattelplatz, Stege, Startnummern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Hier geht es darum, nach Möglichkeit die Begegnungen der einzelnen Mannschaften temporär zu minimieren. Überall an Land können die Mannschaften entzerrt werden. Das Nadelöhr sind die Steganlagen.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Daher gilt es, mit folgenden Maßnahmen die Stegzeiten zu beschleunigen: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br>
              <a:rPr lang="de-DE" altLang="de-DE" sz="2000" dirty="0"/>
            </a:br>
            <a:r>
              <a:rPr lang="de-DE" altLang="de-DE" sz="2000" dirty="0"/>
              <a:t> - getrennte An- und </a:t>
            </a:r>
            <a:r>
              <a:rPr lang="de-DE" altLang="de-DE" sz="2000" dirty="0" err="1"/>
              <a:t>Ablegestege</a:t>
            </a:r>
            <a:r>
              <a:rPr lang="de-DE" altLang="de-DE" sz="2000" dirty="0"/>
              <a:t> bzw. Stegbereiche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 </a:t>
            </a:r>
            <a:r>
              <a:rPr lang="de-DE" altLang="de-DE" sz="2000" u="sng" dirty="0"/>
              <a:t>-Kontrollkommissionen </a:t>
            </a:r>
            <a:r>
              <a:rPr lang="de-DE" altLang="de-DE" sz="2000" dirty="0"/>
              <a:t>kontrollieren bereits an Land – </a:t>
            </a:r>
            <a:r>
              <a:rPr lang="de-DE" altLang="de-DE" sz="2000" dirty="0" err="1"/>
              <a:t>Sicherheitsbenzel</a:t>
            </a:r>
            <a:r>
              <a:rPr lang="de-DE" altLang="de-DE" sz="2000" dirty="0"/>
              <a:t> kann man sich auch in einem 1,5 m Abstand zeigen lassen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b="1" dirty="0"/>
              <a:t> </a:t>
            </a:r>
            <a:r>
              <a:rPr lang="de-DE" altLang="de-DE" sz="2000" dirty="0"/>
              <a:t>-</a:t>
            </a:r>
            <a:r>
              <a:rPr lang="de-DE" altLang="de-DE" sz="2000" b="1" dirty="0"/>
              <a:t> </a:t>
            </a:r>
            <a:r>
              <a:rPr lang="de-DE" altLang="de-DE" sz="2000" dirty="0"/>
              <a:t>neben den Stegen stehen Böcke für </a:t>
            </a:r>
            <a:r>
              <a:rPr lang="de-DE" altLang="de-DE" sz="2000" dirty="0" err="1"/>
              <a:t>Benzelreparaturen</a:t>
            </a:r>
            <a:r>
              <a:rPr lang="de-DE" altLang="de-DE" sz="2000" dirty="0"/>
              <a:t> bereit</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 - separater Lagerort Riemen und Skulls nicht auf dem Steg, verhindert sich Nähern bei der Rudersuche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 - Bugnummern werden veranstalterseitig an Land aufgebracht und wieder abgenommen – kein Kontakt durch den Sportler</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000" dirty="0"/>
              <a:t>- Nach Möglichkeit abgegrenzter Bereich mit Hinweisschildern Maskenpflicht auch für Dritte – bewährt hat sich hier die direkte Erwähnung des Bußgeldes.</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20</a:t>
            </a:fld>
            <a:endParaRPr lang="de-DE" altLang="de-DE">
              <a:solidFill>
                <a:prstClr val="black">
                  <a:tint val="75000"/>
                </a:prstClr>
              </a:solidFill>
            </a:endParaRPr>
          </a:p>
        </p:txBody>
      </p:sp>
    </p:spTree>
    <p:extLst>
      <p:ext uri="{BB962C8B-B14F-4D97-AF65-F5344CB8AC3E}">
        <p14:creationId xmlns:p14="http://schemas.microsoft.com/office/powerpoint/2010/main" val="25048599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381720" y="650080"/>
            <a:ext cx="11233248" cy="437574"/>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Sattelplatz, Stege, Startnummern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21</a:t>
            </a:fld>
            <a:endParaRPr lang="de-DE" altLang="de-DE">
              <a:solidFill>
                <a:prstClr val="black">
                  <a:tint val="75000"/>
                </a:prstClr>
              </a:solidFil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292" y="1306441"/>
            <a:ext cx="4751851" cy="2672916"/>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6552" y="2473742"/>
            <a:ext cx="4615977" cy="2596487"/>
          </a:xfrm>
          <a:prstGeom prst="rect">
            <a:avLst/>
          </a:prstGeom>
        </p:spPr>
      </p:pic>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641" y="4118825"/>
            <a:ext cx="4626939" cy="2602653"/>
          </a:xfrm>
          <a:prstGeom prst="rect">
            <a:avLst/>
          </a:prstGeom>
        </p:spPr>
      </p:pic>
      <p:sp>
        <p:nvSpPr>
          <p:cNvPr id="7" name="Textfeld 6"/>
          <p:cNvSpPr txBox="1"/>
          <p:nvPr/>
        </p:nvSpPr>
        <p:spPr>
          <a:xfrm>
            <a:off x="5683405" y="1276683"/>
            <a:ext cx="2030877" cy="369332"/>
          </a:xfrm>
          <a:prstGeom prst="rect">
            <a:avLst/>
          </a:prstGeom>
          <a:noFill/>
        </p:spPr>
        <p:txBody>
          <a:bodyPr wrap="none" rtlCol="0">
            <a:spAutoFit/>
          </a:bodyPr>
          <a:lstStyle/>
          <a:p>
            <a:r>
              <a:rPr lang="de-DE" dirty="0">
                <a:solidFill>
                  <a:prstClr val="black"/>
                </a:solidFill>
                <a:cs typeface="Calibri" panose="020F0502020204030204" pitchFamily="34" charset="0"/>
              </a:rPr>
              <a:t>←  </a:t>
            </a:r>
            <a:r>
              <a:rPr lang="de-DE" dirty="0">
                <a:solidFill>
                  <a:prstClr val="black"/>
                </a:solidFill>
              </a:rPr>
              <a:t>Getrennte Stege</a:t>
            </a:r>
          </a:p>
        </p:txBody>
      </p:sp>
      <p:sp>
        <p:nvSpPr>
          <p:cNvPr id="8" name="Textfeld 7"/>
          <p:cNvSpPr txBox="1"/>
          <p:nvPr/>
        </p:nvSpPr>
        <p:spPr>
          <a:xfrm>
            <a:off x="6024250" y="1765086"/>
            <a:ext cx="3176062" cy="646331"/>
          </a:xfrm>
          <a:prstGeom prst="rect">
            <a:avLst/>
          </a:prstGeom>
          <a:noFill/>
        </p:spPr>
        <p:txBody>
          <a:bodyPr wrap="none" rtlCol="0">
            <a:spAutoFit/>
          </a:bodyPr>
          <a:lstStyle/>
          <a:p>
            <a:r>
              <a:rPr lang="de-DE" dirty="0">
                <a:solidFill>
                  <a:prstClr val="black"/>
                </a:solidFill>
              </a:rPr>
              <a:t>großzügiges</a:t>
            </a:r>
          </a:p>
          <a:p>
            <a:r>
              <a:rPr lang="de-DE" dirty="0">
                <a:solidFill>
                  <a:prstClr val="black"/>
                </a:solidFill>
              </a:rPr>
              <a:t>separates Skull-/Riemenlager </a:t>
            </a:r>
            <a:r>
              <a:rPr lang="de-DE" dirty="0">
                <a:solidFill>
                  <a:prstClr val="black"/>
                </a:solidFill>
                <a:cs typeface="Calibri" panose="020F0502020204030204" pitchFamily="34" charset="0"/>
              </a:rPr>
              <a:t>↓</a:t>
            </a:r>
            <a:endParaRPr lang="de-DE" dirty="0">
              <a:solidFill>
                <a:prstClr val="black"/>
              </a:solidFill>
            </a:endParaRPr>
          </a:p>
        </p:txBody>
      </p:sp>
      <p:sp>
        <p:nvSpPr>
          <p:cNvPr id="9" name="Textfeld 8"/>
          <p:cNvSpPr txBox="1"/>
          <p:nvPr/>
        </p:nvSpPr>
        <p:spPr>
          <a:xfrm>
            <a:off x="5683406" y="5251624"/>
            <a:ext cx="4302537" cy="923330"/>
          </a:xfrm>
          <a:prstGeom prst="rect">
            <a:avLst/>
          </a:prstGeom>
          <a:noFill/>
        </p:spPr>
        <p:txBody>
          <a:bodyPr wrap="square" rtlCol="0">
            <a:spAutoFit/>
          </a:bodyPr>
          <a:lstStyle/>
          <a:p>
            <a:r>
              <a:rPr lang="de-DE" dirty="0">
                <a:solidFill>
                  <a:prstClr val="black"/>
                </a:solidFill>
                <a:cs typeface="Calibri" panose="020F0502020204030204" pitchFamily="34" charset="0"/>
              </a:rPr>
              <a:t>←  </a:t>
            </a:r>
            <a:r>
              <a:rPr lang="de-DE" dirty="0">
                <a:solidFill>
                  <a:prstClr val="black"/>
                </a:solidFill>
              </a:rPr>
              <a:t>Bugnummernausgabe und Einsammelplatz zwischen An- und </a:t>
            </a:r>
            <a:r>
              <a:rPr lang="de-DE" dirty="0" err="1">
                <a:solidFill>
                  <a:prstClr val="black"/>
                </a:solidFill>
              </a:rPr>
              <a:t>Ablegestegen</a:t>
            </a:r>
            <a:endParaRPr lang="de-DE" dirty="0">
              <a:solidFill>
                <a:prstClr val="black"/>
              </a:solidFill>
            </a:endParaRPr>
          </a:p>
        </p:txBody>
      </p:sp>
    </p:spTree>
    <p:extLst>
      <p:ext uri="{BB962C8B-B14F-4D97-AF65-F5344CB8AC3E}">
        <p14:creationId xmlns:p14="http://schemas.microsoft.com/office/powerpoint/2010/main" val="9344010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381720" y="650080"/>
            <a:ext cx="11233248" cy="437574"/>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Sattelplatz, Stege, Startnummern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22</a:t>
            </a:fld>
            <a:endParaRPr lang="de-DE" altLang="de-DE">
              <a:solidFill>
                <a:prstClr val="black">
                  <a:tint val="75000"/>
                </a:prstClr>
              </a:solidFill>
            </a:endParaRPr>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01" y="1374869"/>
            <a:ext cx="5903979" cy="3320988"/>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7848" y="2518133"/>
            <a:ext cx="6434547" cy="3619433"/>
          </a:xfrm>
          <a:prstGeom prst="rect">
            <a:avLst/>
          </a:prstGeom>
        </p:spPr>
      </p:pic>
      <p:sp>
        <p:nvSpPr>
          <p:cNvPr id="12" name="Textfeld 11"/>
          <p:cNvSpPr txBox="1"/>
          <p:nvPr/>
        </p:nvSpPr>
        <p:spPr>
          <a:xfrm>
            <a:off x="6539916" y="1346687"/>
            <a:ext cx="3936437" cy="646331"/>
          </a:xfrm>
          <a:prstGeom prst="rect">
            <a:avLst/>
          </a:prstGeom>
          <a:noFill/>
        </p:spPr>
        <p:txBody>
          <a:bodyPr wrap="square" rtlCol="0">
            <a:spAutoFit/>
          </a:bodyPr>
          <a:lstStyle/>
          <a:p>
            <a:r>
              <a:rPr lang="de-DE" dirty="0">
                <a:solidFill>
                  <a:prstClr val="black"/>
                </a:solidFill>
                <a:cs typeface="Calibri" panose="020F0502020204030204" pitchFamily="34" charset="0"/>
              </a:rPr>
              <a:t>← </a:t>
            </a:r>
            <a:r>
              <a:rPr lang="de-DE" dirty="0">
                <a:solidFill>
                  <a:prstClr val="black"/>
                </a:solidFill>
              </a:rPr>
              <a:t>Reichlich Platz für Vereinszelte hilft bei der vereinsweisen Segregation</a:t>
            </a:r>
          </a:p>
        </p:txBody>
      </p:sp>
      <p:sp>
        <p:nvSpPr>
          <p:cNvPr id="13" name="Textfeld 12"/>
          <p:cNvSpPr txBox="1"/>
          <p:nvPr/>
        </p:nvSpPr>
        <p:spPr>
          <a:xfrm>
            <a:off x="830481" y="5214236"/>
            <a:ext cx="3894231" cy="1200329"/>
          </a:xfrm>
          <a:prstGeom prst="rect">
            <a:avLst/>
          </a:prstGeom>
          <a:noFill/>
        </p:spPr>
        <p:txBody>
          <a:bodyPr wrap="square" rtlCol="0">
            <a:spAutoFit/>
          </a:bodyPr>
          <a:lstStyle/>
          <a:p>
            <a:pPr algn="just"/>
            <a:r>
              <a:rPr lang="de-DE" dirty="0">
                <a:solidFill>
                  <a:prstClr val="black"/>
                </a:solidFill>
              </a:rPr>
              <a:t>Auch in den Vereinszelten gilt Maskenpflicht wie auf dem gesamten Sattelplatz		</a:t>
            </a:r>
            <a:r>
              <a:rPr lang="de-DE" dirty="0">
                <a:solidFill>
                  <a:prstClr val="black"/>
                </a:solidFill>
                <a:sym typeface="Wingdings" panose="05000000000000000000" pitchFamily="2" charset="2"/>
              </a:rPr>
              <a:t></a:t>
            </a:r>
            <a:r>
              <a:rPr lang="de-DE" dirty="0">
                <a:solidFill>
                  <a:prstClr val="black"/>
                </a:solidFill>
              </a:rPr>
              <a:t>			</a:t>
            </a:r>
            <a:r>
              <a:rPr lang="de-DE" dirty="0">
                <a:solidFill>
                  <a:prstClr val="black"/>
                </a:solidFill>
                <a:cs typeface="Calibri" panose="020F0502020204030204" pitchFamily="34" charset="0"/>
              </a:rPr>
              <a:t> </a:t>
            </a:r>
            <a:endParaRPr lang="de-DE" dirty="0">
              <a:solidFill>
                <a:prstClr val="black"/>
              </a:solidFill>
            </a:endParaRPr>
          </a:p>
        </p:txBody>
      </p:sp>
    </p:spTree>
    <p:extLst>
      <p:ext uri="{BB962C8B-B14F-4D97-AF65-F5344CB8AC3E}">
        <p14:creationId xmlns:p14="http://schemas.microsoft.com/office/powerpoint/2010/main" val="33781404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1011543"/>
            <a:ext cx="11233248" cy="5630529"/>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Regattabüro, Ab- und Ummeldungen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Hier haben mehrere Möglichkeiten den Praxistest bestanden: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Einfachste Möglichkeit: </a:t>
            </a:r>
            <a:r>
              <a:rPr lang="de-DE" altLang="de-DE" sz="2400" dirty="0"/>
              <a:t>wie bisher mit Formularen (vor der Tür) mit 1,5 m Abstand, Maskenpflicht und Plexiglasschutz an der Theke.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Zukunftsorientierte Möglichkeit: </a:t>
            </a:r>
            <a:r>
              <a:rPr lang="de-DE" altLang="de-DE" sz="2400" dirty="0"/>
              <a:t>Abschaffung des offenen Regattabüros, Einrichtung je einer E-Mail-Adresse für An-, Ab-, und Ummeldungen. Diese muss dann aber ständig überwacht werden!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-Vorteile: keine Papiere, kein Kontakt, Änderungen können von überall erfolgen, ggf. 				automatische Weiterleitung an WKR-Obmann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-Probleme: Ist Absender autorisiert?  Sind die Angaben vollständig oder muss man 				ständig nachfragen?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23</a:t>
            </a:fld>
            <a:endParaRPr lang="de-DE" altLang="de-DE">
              <a:solidFill>
                <a:prstClr val="black">
                  <a:tint val="75000"/>
                </a:prstClr>
              </a:solidFill>
            </a:endParaRPr>
          </a:p>
        </p:txBody>
      </p:sp>
    </p:spTree>
    <p:extLst>
      <p:ext uri="{BB962C8B-B14F-4D97-AF65-F5344CB8AC3E}">
        <p14:creationId xmlns:p14="http://schemas.microsoft.com/office/powerpoint/2010/main" val="492121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634923"/>
            <a:ext cx="11233248" cy="5630529"/>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Start und Seitenrichter</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Starter allein auf dem Start  - Maskenpflicht beim Transport – Maskenpflicht am Start kann entfallen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Starter mit anderen auf dem Start – ggf. sogar in geschlossenen Einheiten: Maskenpflicht für alle </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Seitenrichter allein auf der Position – Maskenpflicht beim Transport – Maskenpflicht während der Tätigkeit kann entfallen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Seitenrichter mit anderen an der Seite – ggf. sogar in geschlossenen Räumen: Maskenpflicht  - ist aber sehr selten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Funkgeräte sollten einmal pro Tag als persönliche Funkgeräte ausgegeben – und dann am Abend desinfiziert werden</a:t>
            </a:r>
          </a:p>
          <a:p>
            <a:pPr>
              <a:spcAft>
                <a:spcPct val="0"/>
              </a:spcAft>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Alternative: Kommunikation über mobile </a:t>
            </a:r>
            <a:r>
              <a:rPr lang="de-DE" altLang="de-DE" sz="2400" dirty="0" err="1"/>
              <a:t>devices</a:t>
            </a:r>
            <a:r>
              <a:rPr lang="de-DE" altLang="de-DE" sz="2400" dirty="0"/>
              <a:t> ggf. auch mit </a:t>
            </a:r>
            <a:r>
              <a:rPr lang="de-DE" altLang="de-DE" sz="2400" dirty="0" err="1"/>
              <a:t>whatsapp</a:t>
            </a:r>
            <a:r>
              <a:rPr lang="de-DE" altLang="de-DE" sz="2400" dirty="0"/>
              <a:t> (</a:t>
            </a:r>
            <a:r>
              <a:rPr lang="de-DE" altLang="de-DE" sz="2400" dirty="0" err="1"/>
              <a:t>whatsapp</a:t>
            </a:r>
            <a:r>
              <a:rPr lang="de-DE" altLang="de-DE" sz="2400" dirty="0"/>
              <a:t> Gruppe einrichten)</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24</a:t>
            </a:fld>
            <a:endParaRPr lang="de-DE" altLang="de-DE">
              <a:solidFill>
                <a:prstClr val="black">
                  <a:tint val="75000"/>
                </a:prstClr>
              </a:solidFill>
            </a:endParaRPr>
          </a:p>
        </p:txBody>
      </p:sp>
    </p:spTree>
    <p:extLst>
      <p:ext uri="{BB962C8B-B14F-4D97-AF65-F5344CB8AC3E}">
        <p14:creationId xmlns:p14="http://schemas.microsoft.com/office/powerpoint/2010/main" val="14758156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1844824"/>
            <a:ext cx="11233248" cy="3384376"/>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Motorboote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Hier haben sich folgende Regelungen bewährt:</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Feste Pärchen WKR/</a:t>
            </a:r>
            <a:r>
              <a:rPr lang="de-DE" altLang="de-DE" sz="2400" dirty="0" err="1"/>
              <a:t>Mobofahrer</a:t>
            </a:r>
            <a:endParaRPr lang="de-DE" altLang="de-DE" sz="2400" dirty="0"/>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Pläne </a:t>
            </a:r>
            <a:r>
              <a:rPr lang="de-DE" altLang="de-DE" sz="2400" dirty="0" err="1"/>
              <a:t>Mobofahrer</a:t>
            </a:r>
            <a:r>
              <a:rPr lang="de-DE" altLang="de-DE" sz="2400" dirty="0"/>
              <a:t> und WKR sind temporär zu harmonisieren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ggf. auch ein fester </a:t>
            </a:r>
            <a:r>
              <a:rPr lang="de-DE" altLang="de-DE" sz="2400" dirty="0" err="1"/>
              <a:t>Mobofahrer</a:t>
            </a:r>
            <a:r>
              <a:rPr lang="de-DE" altLang="de-DE" sz="2400" dirty="0"/>
              <a:t> für zwei Schiedsrichter</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Besteck etc. nach jedem Wechsel desinfizieren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Maskenpflicht (?) für beide, ggf. nicht direkt beim Rennen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Desinfektionsmittel und Tücher müssen am Wechselsteg vorrätig sein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b="1" dirty="0"/>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25</a:t>
            </a:fld>
            <a:endParaRPr lang="de-DE" altLang="de-DE">
              <a:solidFill>
                <a:prstClr val="black">
                  <a:tint val="75000"/>
                </a:prstClr>
              </a:solidFill>
            </a:endParaRPr>
          </a:p>
        </p:txBody>
      </p:sp>
    </p:spTree>
    <p:extLst>
      <p:ext uri="{BB962C8B-B14F-4D97-AF65-F5344CB8AC3E}">
        <p14:creationId xmlns:p14="http://schemas.microsoft.com/office/powerpoint/2010/main" val="21669254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269640"/>
            <a:ext cx="11233248" cy="3231368"/>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Ziel und Zeitnahme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Diese arbeiten i.d.R. in einem gemeinsamen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geschlossenen Raum. Daher gilt hier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maximaler Abstand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Abtrennung der Arbeitsplätze durch Plexiglas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Desinfektionsmittel und Küchentücher</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26</a:t>
            </a:fld>
            <a:endParaRPr lang="de-DE" altLang="de-DE">
              <a:solidFill>
                <a:prstClr val="black">
                  <a:tint val="75000"/>
                </a:prstClr>
              </a:solidFil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641" y="3307088"/>
            <a:ext cx="5356037" cy="3012771"/>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88023" y="3286187"/>
            <a:ext cx="5393191" cy="3033670"/>
          </a:xfrm>
          <a:prstGeom prst="rect">
            <a:avLst/>
          </a:prstGeom>
        </p:spPr>
      </p:pic>
    </p:spTree>
    <p:extLst>
      <p:ext uri="{BB962C8B-B14F-4D97-AF65-F5344CB8AC3E}">
        <p14:creationId xmlns:p14="http://schemas.microsoft.com/office/powerpoint/2010/main" val="1385938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8641" y="657354"/>
            <a:ext cx="11233248" cy="5630529"/>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Waage und Kontrollkommission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Ziel muss es hier sein, Personenansammlungen zu minimieren.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Steuerleute nur einmal pro WE verwiegen, sie können so früh kommen wie sie wollen, spätestens aber 1h vor dem ersten Rennen.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a:t>
            </a:r>
            <a:r>
              <a:rPr lang="de-DE" altLang="de-DE" sz="2400" dirty="0"/>
              <a:t>LGW Rennen: entweder Verzicht auf diese Rennen oder ein -wie bei den Steuerleuten - analoges Verwiegen (ist aber wenig sinnvoll)</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Organisation bei der Waage: Einbahnweg mit 1,5 m Abstandsmarkierungen, Maskenpflicht für alle, WKR und Waagepersonal mit Plexiglas vor Ruderern geschützt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 </a:t>
            </a:r>
            <a:r>
              <a:rPr lang="de-DE" altLang="de-DE" sz="2400" u="sng" dirty="0"/>
              <a:t>Kontrollkommissionen </a:t>
            </a:r>
            <a:r>
              <a:rPr lang="de-DE" altLang="de-DE" sz="2400" dirty="0"/>
              <a:t>kontrollieren bereits an Land – </a:t>
            </a:r>
            <a:r>
              <a:rPr lang="de-DE" altLang="de-DE" sz="2400" dirty="0" err="1"/>
              <a:t>Sicherheitsbenzel</a:t>
            </a:r>
            <a:r>
              <a:rPr lang="de-DE" altLang="de-DE" sz="2400" dirty="0"/>
              <a:t> kann man sich auch in einem 1,5 m Abstand zeigen lassen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27</a:t>
            </a:fld>
            <a:endParaRPr lang="de-DE" altLang="de-DE">
              <a:solidFill>
                <a:prstClr val="black">
                  <a:tint val="75000"/>
                </a:prstClr>
              </a:solidFill>
            </a:endParaRPr>
          </a:p>
        </p:txBody>
      </p:sp>
    </p:spTree>
    <p:extLst>
      <p:ext uri="{BB962C8B-B14F-4D97-AF65-F5344CB8AC3E}">
        <p14:creationId xmlns:p14="http://schemas.microsoft.com/office/powerpoint/2010/main" val="5541620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40968" y="1556792"/>
            <a:ext cx="11233248" cy="4649708"/>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Ergebnisaushänge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Hier haben mehrere Möglichkeiten den Praxistest bestanden: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Einfachste Möglichkeit: </a:t>
            </a:r>
            <a:r>
              <a:rPr lang="de-DE" altLang="de-DE" sz="2400" dirty="0"/>
              <a:t>wie bisher Abstandsmarkierungen mit 1,5 m Abstand, Maskenpflicht und Einbahnregelung, am besten im Freien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 Zukunftsorientierte Möglichkeit: </a:t>
            </a:r>
            <a:r>
              <a:rPr lang="de-DE" altLang="de-DE" sz="2400" dirty="0"/>
              <a:t>Abschaffung der Ergebnistafeln und direkte Übertragung ins Internet bzw. in eine App.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-Vorteile: keine Papiere, keine Personenpulks, kein Helfer zum </a:t>
            </a:r>
            <a:r>
              <a:rPr lang="de-DE" altLang="de-DE" sz="2400" dirty="0" err="1"/>
              <a:t>Antackern</a:t>
            </a:r>
            <a:r>
              <a:rPr lang="de-DE" altLang="de-DE" sz="2400" dirty="0"/>
              <a:t> notwendig, 				ggf. Ergebnisse leicht korrigierbar</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			-Nachteile: mobile </a:t>
            </a:r>
            <a:r>
              <a:rPr lang="de-DE" altLang="de-DE" sz="2400" dirty="0" err="1"/>
              <a:t>device</a:t>
            </a:r>
            <a:r>
              <a:rPr lang="de-DE" altLang="de-DE" sz="2400" dirty="0"/>
              <a:t> notwendig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28</a:t>
            </a:fld>
            <a:endParaRPr lang="de-DE" altLang="de-DE">
              <a:solidFill>
                <a:prstClr val="black">
                  <a:tint val="75000"/>
                </a:prstClr>
              </a:solidFill>
            </a:endParaRPr>
          </a:p>
        </p:txBody>
      </p:sp>
    </p:spTree>
    <p:extLst>
      <p:ext uri="{BB962C8B-B14F-4D97-AF65-F5344CB8AC3E}">
        <p14:creationId xmlns:p14="http://schemas.microsoft.com/office/powerpoint/2010/main" val="31114103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952350"/>
            <a:ext cx="11233248" cy="5630529"/>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Regattaplatz und Zuschauer </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Zutritt Helfer / Zuschauer / Sportler</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Sportler/Trainer u.a. Hier sollten vereinsweise Listen mit den Teilnehmern und deren Kontaktdaten dem Regattabüro vorgelegt werden. </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Der Regattaplatz sollte abgegrenzt werden, so dass dort die Menge der Anwesenden kontrolliert werden können. </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Bei nur einem Zu- und Ausgang ist hier eine Kontrolle möglich. Dabei hat sich in Krefeld ein QR Code mit dahinter liegender Software bewährt, die die Anzahl der Personen zählt.  Der eine Code war für Helfer (24 Std), der andere für Zuschauer.</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a:t>Die </a:t>
            </a:r>
            <a:r>
              <a:rPr lang="de-DE" altLang="de-DE" sz="2400" dirty="0"/>
              <a:t>Software fragt die Kontaktdaten ab.</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29</a:t>
            </a:fld>
            <a:endParaRPr lang="de-DE" altLang="de-DE">
              <a:solidFill>
                <a:prstClr val="black">
                  <a:tint val="75000"/>
                </a:prstClr>
              </a:solidFill>
            </a:endParaRPr>
          </a:p>
        </p:txBody>
      </p:sp>
    </p:spTree>
    <p:extLst>
      <p:ext uri="{BB962C8B-B14F-4D97-AF65-F5344CB8AC3E}">
        <p14:creationId xmlns:p14="http://schemas.microsoft.com/office/powerpoint/2010/main" val="37867482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subTitle" idx="4294967295"/>
          </p:nvPr>
        </p:nvSpPr>
        <p:spPr>
          <a:xfrm>
            <a:off x="600075" y="1697108"/>
            <a:ext cx="11047428" cy="4018327"/>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Auswertung WKR</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Einige Fakten:</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Derzeit gibt es im DRV 210 WKR, davon 53 Frauen (26%)</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Die Zahl der WKR ist im vergangenen Jahr gesunken, obwohl 6 neue WKR-Kolleginnen/Kollegen die Prüfung bestanden haben. </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Der Grund dafür waren freiwilliger Ausstieg, Streichungen wg. Lizenzablauf und fehlenden Einsätzen, sowie ein Todesfall.</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Eine Reihe von Regatten können nur mit Schwierigkeiten die WKR-Plätze füllen.</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Im Jahr 2019 hatten die WKR im Durchschnitt 4,5 Regattaeinsätze (0-18).</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b="1" dirty="0"/>
          </a:p>
        </p:txBody>
      </p:sp>
      <p:sp>
        <p:nvSpPr>
          <p:cNvPr id="4" name="Foliennummernplatzhalter 3"/>
          <p:cNvSpPr>
            <a:spLocks noGrp="1"/>
          </p:cNvSpPr>
          <p:nvPr>
            <p:ph type="sldNum" idx="12"/>
          </p:nvPr>
        </p:nvSpPr>
        <p:spPr/>
        <p:txBody>
          <a:bodyPr/>
          <a:lstStyle/>
          <a:p>
            <a:pPr>
              <a:defRPr/>
            </a:pPr>
            <a:fld id="{4AD75F62-FD5A-434F-A597-CF2AB356AC21}" type="slidenum">
              <a:rPr lang="de-DE" altLang="de-DE">
                <a:solidFill>
                  <a:prstClr val="black">
                    <a:tint val="75000"/>
                  </a:prstClr>
                </a:solidFill>
                <a:latin typeface="Calibri" panose="020F0502020204030204"/>
              </a:rPr>
              <a:pPr>
                <a:defRPr/>
              </a:pPr>
              <a:t>3</a:t>
            </a:fld>
            <a:endParaRPr lang="de-DE" altLang="de-DE">
              <a:solidFill>
                <a:prstClr val="black">
                  <a:tint val="75000"/>
                </a:prstClr>
              </a:solidFill>
              <a:latin typeface="Calibri" panose="020F0502020204030204"/>
            </a:endParaRPr>
          </a:p>
        </p:txBody>
      </p:sp>
    </p:spTree>
    <p:extLst>
      <p:ext uri="{BB962C8B-B14F-4D97-AF65-F5344CB8AC3E}">
        <p14:creationId xmlns:p14="http://schemas.microsoft.com/office/powerpoint/2010/main" val="5315822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23392" y="184685"/>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629991"/>
            <a:ext cx="11233248" cy="1036493"/>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Regattaplatz und Zuschauer</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Allgemeines</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30</a:t>
            </a:fld>
            <a:endParaRPr lang="de-DE" altLang="de-DE">
              <a:solidFill>
                <a:prstClr val="black">
                  <a:tint val="75000"/>
                </a:prstClr>
              </a:solidFill>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630" y="1866074"/>
            <a:ext cx="4037175" cy="4037175"/>
          </a:xfrm>
          <a:prstGeom prst="rect">
            <a:avLst/>
          </a:prstGeom>
        </p:spPr>
      </p:pic>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4219" y="1752835"/>
            <a:ext cx="4078183" cy="4078183"/>
          </a:xfrm>
          <a:prstGeom prst="rect">
            <a:avLst/>
          </a:prstGeom>
        </p:spPr>
      </p:pic>
      <p:sp>
        <p:nvSpPr>
          <p:cNvPr id="6" name="Textfeld 5"/>
          <p:cNvSpPr txBox="1"/>
          <p:nvPr/>
        </p:nvSpPr>
        <p:spPr>
          <a:xfrm>
            <a:off x="4943872" y="4717039"/>
            <a:ext cx="2624413" cy="923330"/>
          </a:xfrm>
          <a:prstGeom prst="rect">
            <a:avLst/>
          </a:prstGeom>
          <a:noFill/>
        </p:spPr>
        <p:txBody>
          <a:bodyPr wrap="square" rtlCol="0">
            <a:spAutoFit/>
          </a:bodyPr>
          <a:lstStyle/>
          <a:p>
            <a:r>
              <a:rPr lang="de-DE" dirty="0">
                <a:solidFill>
                  <a:prstClr val="black"/>
                </a:solidFill>
                <a:sym typeface="Wingdings" panose="05000000000000000000" pitchFamily="2" charset="2"/>
              </a:rPr>
              <a:t></a:t>
            </a:r>
            <a:r>
              <a:rPr lang="de-DE" dirty="0">
                <a:solidFill>
                  <a:prstClr val="black"/>
                </a:solidFill>
              </a:rPr>
              <a:t>Aufgestellte Desinfektions-ständer im Eigenbau</a:t>
            </a:r>
          </a:p>
        </p:txBody>
      </p:sp>
      <p:sp>
        <p:nvSpPr>
          <p:cNvPr id="7" name="Textfeld 6"/>
          <p:cNvSpPr txBox="1"/>
          <p:nvPr/>
        </p:nvSpPr>
        <p:spPr>
          <a:xfrm>
            <a:off x="5007940" y="1787454"/>
            <a:ext cx="2496277" cy="923330"/>
          </a:xfrm>
          <a:prstGeom prst="rect">
            <a:avLst/>
          </a:prstGeom>
          <a:noFill/>
        </p:spPr>
        <p:txBody>
          <a:bodyPr wrap="square" rtlCol="0">
            <a:spAutoFit/>
          </a:bodyPr>
          <a:lstStyle/>
          <a:p>
            <a:pPr algn="r"/>
            <a:r>
              <a:rPr lang="de-DE" dirty="0">
                <a:solidFill>
                  <a:prstClr val="black"/>
                </a:solidFill>
              </a:rPr>
              <a:t>Hinweistafeln zur Maskenpflicht kann es nicht genug geben </a:t>
            </a:r>
            <a:r>
              <a:rPr lang="de-DE" dirty="0">
                <a:solidFill>
                  <a:prstClr val="black"/>
                </a:solidFill>
                <a:sym typeface="Wingdings" panose="05000000000000000000" pitchFamily="2" charset="2"/>
              </a:rPr>
              <a:t></a:t>
            </a:r>
            <a:endParaRPr lang="de-DE" dirty="0">
              <a:solidFill>
                <a:prstClr val="black"/>
              </a:solidFill>
            </a:endParaRPr>
          </a:p>
        </p:txBody>
      </p:sp>
    </p:spTree>
    <p:extLst>
      <p:ext uri="{BB962C8B-B14F-4D97-AF65-F5344CB8AC3E}">
        <p14:creationId xmlns:p14="http://schemas.microsoft.com/office/powerpoint/2010/main" val="747096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853414"/>
            <a:ext cx="11233248" cy="5630529"/>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Catering</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Warteschlange als Einbahnstraße mit 1,5 m Abständen organisiert</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Bereich zwischen Helfern und Kunden ist großflächig durch Plexiglas getrennt</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Eine Person ist für die Bestellannahme und ggf. das Kassieren zuständig (kleine Plexiglasöffnung) </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Im nächsten Schritt erfolgt die Warenausgabe </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Wenn Kasse separat, dann am Ende kleine Plexiglaslücke unten als Gelddurchreiche</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Brötchen nur zugeklappt als 1/1 Brötchen</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Helfer mit Hygiene-Handschuhen</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Ausreichend Desinfektionsmittel für Helfer</a:t>
            </a:r>
          </a:p>
          <a:p>
            <a:pPr>
              <a:spcBef>
                <a:spcPts val="0"/>
              </a:spcBef>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Möglichst separate Zu- und Abgänge für Helfer und Kunden</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31</a:t>
            </a:fld>
            <a:endParaRPr lang="de-DE" altLang="de-DE">
              <a:solidFill>
                <a:prstClr val="black">
                  <a:tint val="75000"/>
                </a:prstClr>
              </a:solidFill>
            </a:endParaRPr>
          </a:p>
        </p:txBody>
      </p:sp>
    </p:spTree>
    <p:extLst>
      <p:ext uri="{BB962C8B-B14F-4D97-AF65-F5344CB8AC3E}">
        <p14:creationId xmlns:p14="http://schemas.microsoft.com/office/powerpoint/2010/main" val="11582174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853414"/>
            <a:ext cx="11233248" cy="991413"/>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Catering</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 </a:t>
            </a:r>
          </a:p>
        </p:txBody>
      </p:sp>
      <p:pic>
        <p:nvPicPr>
          <p:cNvPr id="51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32</a:t>
            </a:fld>
            <a:endParaRPr lang="de-DE" altLang="de-DE">
              <a:solidFill>
                <a:prstClr val="black">
                  <a:tint val="75000"/>
                </a:prstClr>
              </a:solidFill>
            </a:endParaRP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224" y="1844824"/>
            <a:ext cx="7101685" cy="3994698"/>
          </a:xfrm>
          <a:prstGeom prst="rect">
            <a:avLst/>
          </a:prstGeom>
        </p:spPr>
      </p:pic>
      <p:sp>
        <p:nvSpPr>
          <p:cNvPr id="5" name="Textfeld 4"/>
          <p:cNvSpPr txBox="1"/>
          <p:nvPr/>
        </p:nvSpPr>
        <p:spPr>
          <a:xfrm>
            <a:off x="8112225" y="2276873"/>
            <a:ext cx="2976331" cy="1200329"/>
          </a:xfrm>
          <a:prstGeom prst="rect">
            <a:avLst/>
          </a:prstGeom>
          <a:noFill/>
        </p:spPr>
        <p:txBody>
          <a:bodyPr wrap="square" rtlCol="0">
            <a:spAutoFit/>
          </a:bodyPr>
          <a:lstStyle/>
          <a:p>
            <a:r>
              <a:rPr lang="de-DE" dirty="0">
                <a:solidFill>
                  <a:prstClr val="black"/>
                </a:solidFill>
                <a:sym typeface="Wingdings" panose="05000000000000000000" pitchFamily="2" charset="2"/>
              </a:rPr>
              <a:t></a:t>
            </a:r>
            <a:r>
              <a:rPr lang="de-DE" dirty="0">
                <a:solidFill>
                  <a:prstClr val="black"/>
                </a:solidFill>
              </a:rPr>
              <a:t>Das Speisenbuffet ist ganzflächig mit Plexiglas geschützt, die Helfer tragen ganztägig Masken</a:t>
            </a:r>
          </a:p>
        </p:txBody>
      </p:sp>
    </p:spTree>
    <p:extLst>
      <p:ext uri="{BB962C8B-B14F-4D97-AF65-F5344CB8AC3E}">
        <p14:creationId xmlns:p14="http://schemas.microsoft.com/office/powerpoint/2010/main" val="7997942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08641" y="273961"/>
            <a:ext cx="5921280" cy="707040"/>
          </a:xfrm>
        </p:spPr>
        <p:txBody>
          <a:bodyPr vert="horz" lIns="91440" tIns="35268" rIns="91440" bIns="45720" rtlCol="0" anchor="ctr">
            <a:normAutofit fontScale="90000"/>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783288" y="1556795"/>
            <a:ext cx="11233248" cy="3988821"/>
          </a:xfrm>
        </p:spPr>
        <p:txBody>
          <a:bodyPr anchor="ctr">
            <a:noAutofit/>
          </a:bodyPr>
          <a:lstStyle/>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Vielen Dank</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Fachressort Wettkampfwesen</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b="1" dirty="0"/>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t>Georg Grützner</a:t>
            </a:r>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b="1" dirty="0">
                <a:hlinkClick r:id="rId3"/>
              </a:rPr>
              <a:t>gruetzner@gmx.de</a:t>
            </a:r>
            <a:endParaRPr lang="de-DE" altLang="de-DE" sz="2400" b="1" dirty="0"/>
          </a:p>
          <a:p>
            <a:pPr marL="0" indent="0">
              <a:spcBef>
                <a:spcPts val="0"/>
              </a:spcBef>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b="1" dirty="0"/>
          </a:p>
        </p:txBody>
      </p:sp>
      <p:pic>
        <p:nvPicPr>
          <p:cNvPr id="51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8321" y="269641"/>
            <a:ext cx="2592000" cy="103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ußzeilenplatzhalter 2"/>
          <p:cNvSpPr>
            <a:spLocks noGrp="1"/>
          </p:cNvSpPr>
          <p:nvPr>
            <p:ph type="ftr" idx="11"/>
          </p:nvPr>
        </p:nvSpPr>
        <p:spPr>
          <a:xfrm>
            <a:off x="4038599" y="6356354"/>
            <a:ext cx="4722628" cy="365125"/>
          </a:xfrm>
        </p:spPr>
        <p:txBody>
          <a:bodyPr/>
          <a:lstStyle/>
          <a:p>
            <a:pPr>
              <a:defRPr/>
            </a:pPr>
            <a:r>
              <a:rPr lang="de-DE" altLang="de-DE" dirty="0">
                <a:solidFill>
                  <a:prstClr val="black">
                    <a:tint val="75000"/>
                  </a:prstClr>
                </a:solidFill>
              </a:rPr>
              <a:t>Oktober 2020</a:t>
            </a:r>
          </a:p>
        </p:txBody>
      </p:sp>
      <p:sp>
        <p:nvSpPr>
          <p:cNvPr id="4" name="Foliennummernplatzhalter 3"/>
          <p:cNvSpPr>
            <a:spLocks noGrp="1"/>
          </p:cNvSpPr>
          <p:nvPr>
            <p:ph type="sldNum" idx="12"/>
          </p:nvPr>
        </p:nvSpPr>
        <p:spPr/>
        <p:txBody>
          <a:bodyPr/>
          <a:lstStyle/>
          <a:p>
            <a:pPr>
              <a:defRPr/>
            </a:pPr>
            <a:fld id="{4AD75F62-FD5A-434F-A597-CF2AB356AC21}" type="slidenum">
              <a:rPr lang="de-DE" altLang="de-DE" smtClean="0">
                <a:solidFill>
                  <a:prstClr val="black">
                    <a:tint val="75000"/>
                  </a:prstClr>
                </a:solidFill>
              </a:rPr>
              <a:pPr>
                <a:defRPr/>
              </a:pPr>
              <a:t>33</a:t>
            </a:fld>
            <a:endParaRPr lang="de-DE" altLang="de-DE">
              <a:solidFill>
                <a:prstClr val="black">
                  <a:tint val="75000"/>
                </a:prstClr>
              </a:solidFill>
            </a:endParaRPr>
          </a:p>
        </p:txBody>
      </p:sp>
    </p:spTree>
    <p:extLst>
      <p:ext uri="{BB962C8B-B14F-4D97-AF65-F5344CB8AC3E}">
        <p14:creationId xmlns:p14="http://schemas.microsoft.com/office/powerpoint/2010/main" val="34891465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1270700" y="1831927"/>
            <a:ext cx="8896798" cy="3125555"/>
          </a:xfrm>
        </p:spPr>
        <p:txBody>
          <a:bodyPr>
            <a:normAutofit/>
          </a:bodyPr>
          <a:lstStyle/>
          <a:p>
            <a:r>
              <a:rPr lang="de-DE" dirty="0"/>
              <a:t>Erprobungsmaßnahmen und </a:t>
            </a:r>
            <a:br>
              <a:rPr lang="de-DE" dirty="0"/>
            </a:br>
            <a:br>
              <a:rPr lang="de-DE" dirty="0"/>
            </a:br>
            <a:r>
              <a:rPr lang="de-DE" dirty="0"/>
              <a:t>Corona Regeln</a:t>
            </a:r>
            <a:br>
              <a:rPr lang="de-DE" dirty="0"/>
            </a:br>
            <a:endParaRPr lang="de-DE" dirty="0"/>
          </a:p>
        </p:txBody>
      </p:sp>
    </p:spTree>
    <p:extLst>
      <p:ext uri="{BB962C8B-B14F-4D97-AF65-F5344CB8AC3E}">
        <p14:creationId xmlns:p14="http://schemas.microsoft.com/office/powerpoint/2010/main" val="634099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8249790" cy="1180214"/>
          </a:xfrm>
        </p:spPr>
        <p:txBody>
          <a:bodyPr>
            <a:normAutofit fontScale="90000"/>
          </a:bodyPr>
          <a:lstStyle/>
          <a:p>
            <a:pPr>
              <a:spcBef>
                <a:spcPts val="600"/>
              </a:spcBef>
            </a:pPr>
            <a:r>
              <a:rPr lang="de-DE" dirty="0"/>
              <a:t>Erprobungsmaßnahme </a:t>
            </a:r>
            <a:br>
              <a:rPr lang="de-DE" dirty="0"/>
            </a:br>
            <a:r>
              <a:rPr lang="de-DE" dirty="0"/>
              <a:t>Jahrgangsmeisterschaften U 17</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1296347" y="1872822"/>
            <a:ext cx="9049436" cy="2516298"/>
          </a:xfrm>
        </p:spPr>
        <p:txBody>
          <a:bodyPr>
            <a:normAutofit/>
          </a:bodyPr>
          <a:lstStyle/>
          <a:p>
            <a:pPr lvl="0"/>
            <a:r>
              <a:rPr lang="de-DE" b="1" dirty="0"/>
              <a:t>Juniorinnen-Vierer mit St. B</a:t>
            </a:r>
          </a:p>
          <a:p>
            <a:r>
              <a:rPr lang="de-DE" b="1" dirty="0"/>
              <a:t>Juniorinnen-Zweier ohne St. B</a:t>
            </a:r>
          </a:p>
          <a:p>
            <a:r>
              <a:rPr lang="de-DE" b="1" dirty="0"/>
              <a:t>Juniorinnen-Achter mit St. B</a:t>
            </a:r>
          </a:p>
          <a:p>
            <a:r>
              <a:rPr lang="de-DE" b="1" dirty="0"/>
              <a:t>Leichtgewichts-Juniorinnen-Doppelvierer mit St. B</a:t>
            </a:r>
          </a:p>
          <a:p>
            <a:endParaRPr lang="de-DE" b="1" dirty="0"/>
          </a:p>
          <a:p>
            <a:pPr lvl="0"/>
            <a:endParaRPr lang="de-DE" b="1" dirty="0"/>
          </a:p>
        </p:txBody>
      </p:sp>
    </p:spTree>
    <p:extLst>
      <p:ext uri="{BB962C8B-B14F-4D97-AF65-F5344CB8AC3E}">
        <p14:creationId xmlns:p14="http://schemas.microsoft.com/office/powerpoint/2010/main" val="2719803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8753094" cy="1180214"/>
          </a:xfrm>
        </p:spPr>
        <p:txBody>
          <a:bodyPr>
            <a:normAutofit fontScale="90000"/>
          </a:bodyPr>
          <a:lstStyle/>
          <a:p>
            <a:pPr>
              <a:spcBef>
                <a:spcPts val="600"/>
              </a:spcBef>
            </a:pPr>
            <a:r>
              <a:rPr lang="de-DE" dirty="0"/>
              <a:t>Erprobungsmaßnahme </a:t>
            </a:r>
            <a:br>
              <a:rPr lang="de-DE" dirty="0"/>
            </a:br>
            <a:r>
              <a:rPr lang="de-DE" dirty="0"/>
              <a:t>Deutsche Sprintmeisterschaften</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1296347" y="1872822"/>
            <a:ext cx="4996894" cy="4277827"/>
          </a:xfrm>
        </p:spPr>
        <p:txBody>
          <a:bodyPr>
            <a:normAutofit/>
          </a:bodyPr>
          <a:lstStyle/>
          <a:p>
            <a:pPr lvl="0"/>
            <a:r>
              <a:rPr lang="de-DE" b="1" dirty="0"/>
              <a:t>Frauen-Zweier ohne St. A</a:t>
            </a:r>
          </a:p>
          <a:p>
            <a:pPr lvl="0"/>
            <a:r>
              <a:rPr lang="de-DE" b="1" dirty="0"/>
              <a:t>Juniorinnen-Vierer mit St. A</a:t>
            </a:r>
          </a:p>
          <a:p>
            <a:pPr lvl="0"/>
            <a:r>
              <a:rPr lang="de-DE" b="1" dirty="0"/>
              <a:t>Juniorinnen-Vierer mit  St. B</a:t>
            </a:r>
          </a:p>
          <a:p>
            <a:pPr lvl="0"/>
            <a:r>
              <a:rPr lang="de-DE" b="1" dirty="0"/>
              <a:t>Frauen-Vierer mit  St. A</a:t>
            </a:r>
          </a:p>
          <a:p>
            <a:pPr lvl="0"/>
            <a:r>
              <a:rPr lang="de-DE" b="1" dirty="0"/>
              <a:t>Juniorinnen-Achter mit St. A</a:t>
            </a:r>
          </a:p>
          <a:p>
            <a:pPr lvl="0"/>
            <a:r>
              <a:rPr lang="de-DE" b="1" dirty="0"/>
              <a:t>Juniorinnen-Achter mit St. B</a:t>
            </a:r>
          </a:p>
        </p:txBody>
      </p:sp>
    </p:spTree>
    <p:extLst>
      <p:ext uri="{BB962C8B-B14F-4D97-AF65-F5344CB8AC3E}">
        <p14:creationId xmlns:p14="http://schemas.microsoft.com/office/powerpoint/2010/main" val="1790491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1296347" y="1872822"/>
            <a:ext cx="9999182" cy="4429366"/>
          </a:xfrm>
        </p:spPr>
        <p:txBody>
          <a:bodyPr>
            <a:normAutofit/>
          </a:bodyPr>
          <a:lstStyle/>
          <a:p>
            <a:r>
              <a:rPr lang="de-DE" u="sng" dirty="0"/>
              <a:t>2.1.5 Einladungswettkämpfe</a:t>
            </a:r>
            <a:br>
              <a:rPr lang="de-DE" u="sng" dirty="0"/>
            </a:br>
            <a:r>
              <a:rPr lang="de-DE" i="1" dirty="0"/>
              <a:t>Sie sind spätestens zwei Wochen vor dem Veranstaltungstag der Geschäftsstelle des DRV anzuzeigen. Dabei sind die Namen der eingeladenen Vereine und die Zahl der ausgeschriebenen Rennen anzugeben.</a:t>
            </a:r>
            <a:br>
              <a:rPr lang="de-DE" i="1" dirty="0"/>
            </a:br>
            <a:r>
              <a:rPr lang="de-DE" i="1" dirty="0"/>
              <a:t>Bei der Durchführung sind zwei lizenzierte Wettkampfrichter zu beteiligen, die bei Anmeldung der Regatta der Geschäftsstelle des DRV zu benennen sind. </a:t>
            </a:r>
          </a:p>
          <a:p>
            <a:pPr marL="0" indent="0">
              <a:buNone/>
            </a:pPr>
            <a:endParaRPr lang="de-DE" dirty="0"/>
          </a:p>
          <a:p>
            <a:pPr lvl="0"/>
            <a:endParaRPr lang="de-DE" u="sng" dirty="0"/>
          </a:p>
          <a:p>
            <a:pPr lvl="0"/>
            <a:endParaRPr lang="de-DE" b="1" dirty="0"/>
          </a:p>
        </p:txBody>
      </p:sp>
    </p:spTree>
    <p:extLst>
      <p:ext uri="{BB962C8B-B14F-4D97-AF65-F5344CB8AC3E}">
        <p14:creationId xmlns:p14="http://schemas.microsoft.com/office/powerpoint/2010/main" val="3700680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a:bodyPr>
          <a:lstStyle/>
          <a:p>
            <a:r>
              <a:rPr lang="de-DE" b="1" i="1" u="sng" dirty="0"/>
              <a:t>Ausführungsbestimmungen zu Ziffer 2.2.4 und 2.2.5:</a:t>
            </a:r>
            <a:r>
              <a:rPr lang="de-DE" b="1" u="sng" dirty="0"/>
              <a:t> </a:t>
            </a:r>
            <a:br>
              <a:rPr lang="de-DE" u="sng" dirty="0"/>
            </a:br>
            <a:r>
              <a:rPr lang="de-DE" i="1" dirty="0"/>
              <a:t>Leichtgewichte und Steuerleute müssen spätestens eine Stunde vor der individuellen ersten Startzeit auf einer geeichten Waage einmal auf jeder Regatta verwogen werden. Die individuelle Startzeit ergibt sich aus dem Regattaprogramm (erste Startzeit eines Rennens plus dem angegebenen Zeitabstand zwischen den Läufen, den Abteilungen oder den Booten bei Langstreckenrennen). Maßgeblich ist das Gewicht in Rennkleidung.</a:t>
            </a:r>
            <a:endParaRPr lang="de-DE" u="sng" dirty="0"/>
          </a:p>
          <a:p>
            <a:pPr lvl="0"/>
            <a:endParaRPr lang="de-DE" b="1" dirty="0"/>
          </a:p>
        </p:txBody>
      </p:sp>
    </p:spTree>
    <p:extLst>
      <p:ext uri="{BB962C8B-B14F-4D97-AF65-F5344CB8AC3E}">
        <p14:creationId xmlns:p14="http://schemas.microsoft.com/office/powerpoint/2010/main" val="1121898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a:bodyPr>
          <a:lstStyle/>
          <a:p>
            <a:r>
              <a:rPr lang="de-DE" b="1" i="1" u="sng" dirty="0"/>
              <a:t>2.5.3.3 Fristen </a:t>
            </a:r>
            <a:br>
              <a:rPr lang="de-DE" u="sng" dirty="0"/>
            </a:br>
            <a:r>
              <a:rPr lang="de-DE" i="1" dirty="0"/>
              <a:t>Bis drei Wochen vor dem Regattatermin ist die Ausschreibung an die Geschäftsstelle des DRV einzusenden.</a:t>
            </a:r>
            <a:endParaRPr lang="de-DE" b="1" dirty="0"/>
          </a:p>
        </p:txBody>
      </p:sp>
    </p:spTree>
    <p:extLst>
      <p:ext uri="{BB962C8B-B14F-4D97-AF65-F5344CB8AC3E}">
        <p14:creationId xmlns:p14="http://schemas.microsoft.com/office/powerpoint/2010/main" val="1184896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80481" y="273961"/>
            <a:ext cx="444096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0075" y="1613227"/>
            <a:ext cx="11047428" cy="4018327"/>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Auswertung WKR  - Schlussfolgerungen</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dirty="0"/>
              <a:t>Wir reden schon länger darüber, dass wir mehr neue WKR benötigen. Es fehlen</a:t>
            </a:r>
            <a:br>
              <a:rPr lang="de-DE" altLang="de-DE" dirty="0"/>
            </a:br>
            <a:r>
              <a:rPr lang="de-DE" altLang="de-DE" dirty="0"/>
              <a:t>aber bisher die zündenden Ideen, wie das umgesetzt werden kann. </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Die Zahl der Wettkampfrichterinnen liegt mit 26% deutlich niedriger als die Zahl der Ruderinnen im DRV (35%) und auch niedriger als die der Teilnehmerinnen an Regatten (Jahrgangsmeisterschaft 2019: 34-46%).</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Die Anforderungen an die WKR werden mit dem Aufkommen neuer Wettkampfformen (</a:t>
            </a:r>
            <a:r>
              <a:rPr lang="de-DE" altLang="de-DE" sz="2400" dirty="0" err="1"/>
              <a:t>z.B.Ergometer</a:t>
            </a:r>
            <a:r>
              <a:rPr lang="de-DE" altLang="de-DE" sz="2400" dirty="0"/>
              <a:t>, </a:t>
            </a:r>
            <a:r>
              <a:rPr lang="de-DE" altLang="de-DE" sz="2400" dirty="0" err="1"/>
              <a:t>Coastal</a:t>
            </a:r>
            <a:r>
              <a:rPr lang="de-DE" altLang="de-DE" sz="2400" dirty="0"/>
              <a:t>) nicht weniger werden.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dirty="0"/>
          </a:p>
        </p:txBody>
      </p:sp>
      <p:sp>
        <p:nvSpPr>
          <p:cNvPr id="4" name="Foliennummernplatzhalter 3"/>
          <p:cNvSpPr>
            <a:spLocks noGrp="1"/>
          </p:cNvSpPr>
          <p:nvPr>
            <p:ph type="sldNum" idx="12"/>
          </p:nvPr>
        </p:nvSpPr>
        <p:spPr/>
        <p:txBody>
          <a:bodyPr/>
          <a:lstStyle/>
          <a:p>
            <a:pPr>
              <a:defRPr/>
            </a:pPr>
            <a:fld id="{4AD75F62-FD5A-434F-A597-CF2AB356AC21}" type="slidenum">
              <a:rPr lang="de-DE" altLang="de-DE">
                <a:solidFill>
                  <a:prstClr val="black">
                    <a:tint val="75000"/>
                  </a:prstClr>
                </a:solidFill>
                <a:latin typeface="Calibri" panose="020F0502020204030204"/>
              </a:rPr>
              <a:pPr>
                <a:defRPr/>
              </a:pPr>
              <a:t>4</a:t>
            </a:fld>
            <a:endParaRPr lang="de-DE" altLang="de-DE">
              <a:solidFill>
                <a:prstClr val="black">
                  <a:tint val="75000"/>
                </a:prstClr>
              </a:solidFill>
              <a:latin typeface="Calibri" panose="020F0502020204030204"/>
            </a:endParaRPr>
          </a:p>
        </p:txBody>
      </p:sp>
    </p:spTree>
    <p:extLst>
      <p:ext uri="{BB962C8B-B14F-4D97-AF65-F5344CB8AC3E}">
        <p14:creationId xmlns:p14="http://schemas.microsoft.com/office/powerpoint/2010/main" val="6602683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a:bodyPr>
          <a:lstStyle/>
          <a:p>
            <a:r>
              <a:rPr lang="de-DE" u="sng" dirty="0"/>
              <a:t>2.5.4  Besondere Vorschriften für die Durchführung von Regatten</a:t>
            </a:r>
            <a:br>
              <a:rPr lang="de-DE" u="sng" dirty="0"/>
            </a:br>
            <a:r>
              <a:rPr lang="de-DE" dirty="0"/>
              <a:t>Ausführungsbestimmungen zu Ziffer 2.5.3:</a:t>
            </a:r>
          </a:p>
          <a:p>
            <a:r>
              <a:rPr lang="de-DE" dirty="0"/>
              <a:t>Die Ausschreibung muss enthalten:</a:t>
            </a:r>
            <a:br>
              <a:rPr lang="de-DE" dirty="0"/>
            </a:br>
            <a:r>
              <a:rPr lang="de-DE" dirty="0"/>
              <a:t>m) ggf. Einschränkungen des meldeberechtigten Teilnehmerkreises.</a:t>
            </a:r>
          </a:p>
        </p:txBody>
      </p:sp>
    </p:spTree>
    <p:extLst>
      <p:ext uri="{BB962C8B-B14F-4D97-AF65-F5344CB8AC3E}">
        <p14:creationId xmlns:p14="http://schemas.microsoft.com/office/powerpoint/2010/main" val="1447709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a:bodyPr>
          <a:lstStyle/>
          <a:p>
            <a:r>
              <a:rPr lang="de-DE" i="1" u="sng" dirty="0"/>
              <a:t>2.5.4 Rennfolge und Zeitplan</a:t>
            </a:r>
            <a:endParaRPr lang="de-DE" u="sng" dirty="0"/>
          </a:p>
          <a:p>
            <a:r>
              <a:rPr lang="de-DE" dirty="0"/>
              <a:t>Der Regattaausschuss kann auch ohne die Zustimmung der an den jeweiligen Rennen beteiligten Vereine, Renngemeinschaften und Trainingsgemeinschaften Änderungen an der Rennfolge und dem Zeitplan vornehmen, wenn die Sicherheitsvorgaben und die für die Ruderer vorgeschriebenen Rennabstände eingehalten werden.</a:t>
            </a:r>
          </a:p>
        </p:txBody>
      </p:sp>
    </p:spTree>
    <p:extLst>
      <p:ext uri="{BB962C8B-B14F-4D97-AF65-F5344CB8AC3E}">
        <p14:creationId xmlns:p14="http://schemas.microsoft.com/office/powerpoint/2010/main" val="2396202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3353602"/>
          </a:xfrm>
        </p:spPr>
        <p:txBody>
          <a:bodyPr>
            <a:normAutofit lnSpcReduction="10000"/>
          </a:bodyPr>
          <a:lstStyle/>
          <a:p>
            <a:r>
              <a:rPr lang="de-DE" u="sng" dirty="0"/>
              <a:t>2.5.5.3  (Regattaleitung), Absatz 1</a:t>
            </a:r>
            <a:endParaRPr lang="de-DE" dirty="0"/>
          </a:p>
          <a:p>
            <a:r>
              <a:rPr lang="de-DE" dirty="0"/>
              <a:t>Der Regattaausschuss ist berechtigt, Ruderer, Steuerleute, Obleute und Trainer, die seinen Anordnungen oder denen der Wettkampfrichter zuwiderhandeln, sich ungebührlich verhalten, grob unsportlich handeln oder gegen Auflagen und Weisungen in Zusammenhang mit Covid-19 verstoßen, zu verwarnen bzw. ganz oder teilweise von der Regatta auszuschließen.</a:t>
            </a:r>
          </a:p>
          <a:p>
            <a:endParaRPr lang="de-DE" dirty="0"/>
          </a:p>
        </p:txBody>
      </p:sp>
    </p:spTree>
    <p:extLst>
      <p:ext uri="{BB962C8B-B14F-4D97-AF65-F5344CB8AC3E}">
        <p14:creationId xmlns:p14="http://schemas.microsoft.com/office/powerpoint/2010/main" val="3991106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4151460"/>
          </a:xfrm>
        </p:spPr>
        <p:txBody>
          <a:bodyPr>
            <a:normAutofit lnSpcReduction="10000"/>
          </a:bodyPr>
          <a:lstStyle/>
          <a:p>
            <a:r>
              <a:rPr lang="de-DE" u="sng" dirty="0"/>
              <a:t>AB zu 2.5.6.1  (Meldungen und Meldeschluss), 8. Anstrich</a:t>
            </a:r>
            <a:br>
              <a:rPr lang="de-DE" u="sng" dirty="0"/>
            </a:br>
            <a:r>
              <a:rPr lang="de-DE" dirty="0"/>
              <a:t>Abweichend vom vorgenannten Spiegelstrich kann in der Ausschreibung festgelegt werden, dass zu Rennen, die am Meldeschluss zustande kamen und hiernach durch Abmeldung von für dieses Rennen gemeldete Mannschaften ausfallen, bis eine Stunde vor der ersten Startzeit des Rennens nachgemeldet werden kann. Es besteht dabei keine Beschränkung auf die Anzahl der Startbahnen. Der Veranstalter hat umgehend die am Rennen beteiligten Mannschaften telefonisch zu informieren.</a:t>
            </a:r>
          </a:p>
          <a:p>
            <a:endParaRPr lang="de-DE" dirty="0"/>
          </a:p>
        </p:txBody>
      </p:sp>
    </p:spTree>
    <p:extLst>
      <p:ext uri="{BB962C8B-B14F-4D97-AF65-F5344CB8AC3E}">
        <p14:creationId xmlns:p14="http://schemas.microsoft.com/office/powerpoint/2010/main" val="3637155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25F873-872E-486D-A875-2AAA23E27F09}"/>
              </a:ext>
            </a:extLst>
          </p:cNvPr>
          <p:cNvSpPr>
            <a:spLocks noGrp="1"/>
          </p:cNvSpPr>
          <p:nvPr>
            <p:ph type="title"/>
          </p:nvPr>
        </p:nvSpPr>
        <p:spPr>
          <a:xfrm>
            <a:off x="1261763" y="325857"/>
            <a:ext cx="5605229" cy="1180214"/>
          </a:xfrm>
        </p:spPr>
        <p:txBody>
          <a:bodyPr>
            <a:normAutofit/>
          </a:bodyPr>
          <a:lstStyle/>
          <a:p>
            <a:pPr>
              <a:spcBef>
                <a:spcPts val="600"/>
              </a:spcBef>
            </a:pPr>
            <a:r>
              <a:rPr lang="de-DE" dirty="0"/>
              <a:t>Corona Regeln </a:t>
            </a:r>
          </a:p>
        </p:txBody>
      </p:sp>
      <p:sp>
        <p:nvSpPr>
          <p:cNvPr id="3" name="Inhaltsplatzhalter 2">
            <a:extLst>
              <a:ext uri="{FF2B5EF4-FFF2-40B4-BE49-F238E27FC236}">
                <a16:creationId xmlns:a16="http://schemas.microsoft.com/office/drawing/2014/main" id="{0656E9F5-556D-4DA2-9D84-FFE40261565F}"/>
              </a:ext>
            </a:extLst>
          </p:cNvPr>
          <p:cNvSpPr>
            <a:spLocks noGrp="1"/>
          </p:cNvSpPr>
          <p:nvPr>
            <p:ph idx="1"/>
          </p:nvPr>
        </p:nvSpPr>
        <p:spPr>
          <a:xfrm>
            <a:off x="991537" y="1872822"/>
            <a:ext cx="9999182" cy="4151460"/>
          </a:xfrm>
        </p:spPr>
        <p:txBody>
          <a:bodyPr>
            <a:normAutofit/>
          </a:bodyPr>
          <a:lstStyle/>
          <a:p>
            <a:r>
              <a:rPr lang="de-DE" b="1" i="1" dirty="0"/>
              <a:t>2.5.10 Regattaprogramm</a:t>
            </a:r>
            <a:r>
              <a:rPr lang="de-DE" i="1" dirty="0"/>
              <a:t> </a:t>
            </a:r>
            <a:br>
              <a:rPr lang="de-DE" u="sng" dirty="0"/>
            </a:br>
            <a:r>
              <a:rPr lang="de-DE" i="1" dirty="0"/>
              <a:t>Der Regattaausschuss gibt ein Programm heraus. Dieses kann auch ausschließlich digital zur Verfügung gestellt werden.</a:t>
            </a:r>
          </a:p>
          <a:p>
            <a:endParaRPr lang="de-DE" dirty="0"/>
          </a:p>
        </p:txBody>
      </p:sp>
    </p:spTree>
    <p:extLst>
      <p:ext uri="{BB962C8B-B14F-4D97-AF65-F5344CB8AC3E}">
        <p14:creationId xmlns:p14="http://schemas.microsoft.com/office/powerpoint/2010/main" val="10575559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Ein Bild, das Wasser, klein, Boot, farbig enthält.&#10;&#10;Automatisch generierte Beschreibung">
            <a:extLst>
              <a:ext uri="{FF2B5EF4-FFF2-40B4-BE49-F238E27FC236}">
                <a16:creationId xmlns:a16="http://schemas.microsoft.com/office/drawing/2014/main" id="{BF55B897-C4A2-40E8-9F91-8A376D4EA3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39" b="-22"/>
          <a:stretch/>
        </p:blipFill>
        <p:spPr>
          <a:xfrm>
            <a:off x="0" y="0"/>
            <a:ext cx="12192000" cy="6972300"/>
          </a:xfrm>
          <a:prstGeom prst="rect">
            <a:avLst/>
          </a:prstGeom>
        </p:spPr>
      </p:pic>
      <p:pic>
        <p:nvPicPr>
          <p:cNvPr id="11" name="Grafik 10" descr="Ein Bild, das Vogel enthält.&#10;&#10;Automatisch generierte Beschreibung">
            <a:extLst>
              <a:ext uri="{FF2B5EF4-FFF2-40B4-BE49-F238E27FC236}">
                <a16:creationId xmlns:a16="http://schemas.microsoft.com/office/drawing/2014/main" id="{B64A3A3A-B61E-4ADC-8D90-863CEDA2AF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48" b="1762"/>
          <a:stretch/>
        </p:blipFill>
        <p:spPr>
          <a:xfrm>
            <a:off x="0" y="2104845"/>
            <a:ext cx="12192000" cy="4867455"/>
          </a:xfrm>
          <a:prstGeom prst="rect">
            <a:avLst/>
          </a:prstGeom>
        </p:spPr>
      </p:pic>
      <p:pic>
        <p:nvPicPr>
          <p:cNvPr id="14" name="Grafik 13" descr="Ein Bild, das Zeichnung enthält.&#10;&#10;Automatisch generierte Beschreibung">
            <a:extLst>
              <a:ext uri="{FF2B5EF4-FFF2-40B4-BE49-F238E27FC236}">
                <a16:creationId xmlns:a16="http://schemas.microsoft.com/office/drawing/2014/main" id="{17BC71DE-B584-4368-8B41-20F6DC68C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16839" y="325857"/>
            <a:ext cx="1663762" cy="902868"/>
          </a:xfrm>
          <a:prstGeom prst="rect">
            <a:avLst/>
          </a:prstGeom>
        </p:spPr>
      </p:pic>
      <p:sp>
        <p:nvSpPr>
          <p:cNvPr id="15" name="Titel 1">
            <a:extLst>
              <a:ext uri="{FF2B5EF4-FFF2-40B4-BE49-F238E27FC236}">
                <a16:creationId xmlns:a16="http://schemas.microsoft.com/office/drawing/2014/main" id="{51DC9E1C-4165-40CE-8AC9-5EDE3D166A7C}"/>
              </a:ext>
            </a:extLst>
          </p:cNvPr>
          <p:cNvSpPr txBox="1">
            <a:spLocks/>
          </p:cNvSpPr>
          <p:nvPr/>
        </p:nvSpPr>
        <p:spPr>
          <a:xfrm>
            <a:off x="1342448" y="488814"/>
            <a:ext cx="4663935" cy="2200598"/>
          </a:xfrm>
          <a:prstGeom prst="rect">
            <a:avLst/>
          </a:prstGeom>
        </p:spPr>
        <p:txBody>
          <a:bodyPr/>
          <a:lstStyle>
            <a:lvl1pPr algn="l" defTabSz="914400" rtl="0" eaLnBrk="1" latinLnBrk="0" hangingPunct="1">
              <a:lnSpc>
                <a:spcPct val="90000"/>
              </a:lnSpc>
              <a:spcBef>
                <a:spcPct val="0"/>
              </a:spcBef>
              <a:buNone/>
              <a:defRPr sz="4200" b="1" kern="1200">
                <a:solidFill>
                  <a:srgbClr val="1369B0"/>
                </a:solidFill>
                <a:latin typeface="TheSansOffice" panose="020B0503040302060204" pitchFamily="34" charset="0"/>
                <a:ea typeface="+mj-ea"/>
                <a:cs typeface="+mj-cs"/>
              </a:defRPr>
            </a:lvl1pPr>
          </a:lstStyle>
          <a:p>
            <a:r>
              <a:rPr lang="de-DE" dirty="0">
                <a:solidFill>
                  <a:schemeClr val="bg1"/>
                </a:solidFill>
              </a:rPr>
              <a:t>Vielen Dank!</a:t>
            </a:r>
          </a:p>
          <a:p>
            <a:endParaRPr lang="de-DE" dirty="0">
              <a:solidFill>
                <a:schemeClr val="bg1"/>
              </a:solidFill>
            </a:endParaRPr>
          </a:p>
          <a:p>
            <a:r>
              <a:rPr lang="de-DE" dirty="0">
                <a:solidFill>
                  <a:schemeClr val="bg1"/>
                </a:solidFill>
              </a:rPr>
              <a:t>Noch Fragen?</a:t>
            </a:r>
          </a:p>
        </p:txBody>
      </p:sp>
    </p:spTree>
    <p:extLst>
      <p:ext uri="{BB962C8B-B14F-4D97-AF65-F5344CB8AC3E}">
        <p14:creationId xmlns:p14="http://schemas.microsoft.com/office/powerpoint/2010/main" val="211113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80481" y="273961"/>
            <a:ext cx="444096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0075" y="1369386"/>
            <a:ext cx="11047428" cy="4018327"/>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Meisterschaftsausschreibungen</a:t>
            </a:r>
            <a:endParaRPr lang="de-DE" altLang="de-DE" sz="2400" b="1" dirty="0"/>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Seit einiger Zeit ist die Genderdiskussion immer mehr in den Vordergrund gerückt.</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Als Reaktion darauf gab es Initiativen, die Ausschreibungen bei internationalen und nationalen Meisterschaften für die Geschlechter anzugleichen.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Bei der FISA ist bei allen Meisterschaften eine Geschlechtergleichheit bei den ausgeschriebenen Rennen erreicht, dies gilt auch für die Ruderrennen bei den Olympischen Spielen.</a:t>
            </a:r>
            <a:endParaRPr lang="de-DE" altLang="de-DE" sz="3600" dirty="0"/>
          </a:p>
        </p:txBody>
      </p:sp>
      <p:sp>
        <p:nvSpPr>
          <p:cNvPr id="4" name="Foliennummernplatzhalter 3"/>
          <p:cNvSpPr>
            <a:spLocks noGrp="1"/>
          </p:cNvSpPr>
          <p:nvPr>
            <p:ph type="sldNum" idx="12"/>
          </p:nvPr>
        </p:nvSpPr>
        <p:spPr/>
        <p:txBody>
          <a:bodyPr/>
          <a:lstStyle/>
          <a:p>
            <a:pPr>
              <a:defRPr/>
            </a:pPr>
            <a:fld id="{4AD75F62-FD5A-434F-A597-CF2AB356AC21}" type="slidenum">
              <a:rPr lang="de-DE" altLang="de-DE">
                <a:solidFill>
                  <a:prstClr val="black">
                    <a:tint val="75000"/>
                  </a:prstClr>
                </a:solidFill>
                <a:latin typeface="Calibri" panose="020F0502020204030204"/>
              </a:rPr>
              <a:pPr>
                <a:defRPr/>
              </a:pPr>
              <a:t>5</a:t>
            </a:fld>
            <a:endParaRPr lang="de-DE" altLang="de-DE">
              <a:solidFill>
                <a:prstClr val="black">
                  <a:tint val="75000"/>
                </a:prstClr>
              </a:solidFill>
              <a:latin typeface="Calibri" panose="020F0502020204030204"/>
            </a:endParaRPr>
          </a:p>
        </p:txBody>
      </p:sp>
    </p:spTree>
    <p:extLst>
      <p:ext uri="{BB962C8B-B14F-4D97-AF65-F5344CB8AC3E}">
        <p14:creationId xmlns:p14="http://schemas.microsoft.com/office/powerpoint/2010/main" val="27567266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80481" y="273961"/>
            <a:ext cx="444096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0074" y="821738"/>
            <a:ext cx="11171715" cy="5185640"/>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Situation im DRV</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Geschlechterparität existiert bei:</a:t>
            </a:r>
          </a:p>
          <a:p>
            <a:pPr>
              <a:lnSpc>
                <a:spcPct val="100000"/>
              </a:lnSpc>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der </a:t>
            </a:r>
            <a:r>
              <a:rPr lang="de-DE" altLang="de-DE" sz="2400" dirty="0" err="1"/>
              <a:t>Ergometermeisterschaft</a:t>
            </a:r>
            <a:endParaRPr lang="de-DE" altLang="de-DE" sz="2400" dirty="0"/>
          </a:p>
          <a:p>
            <a:pPr>
              <a:lnSpc>
                <a:spcPct val="100000"/>
              </a:lnSpc>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der Kleinbootmeisterschaft</a:t>
            </a:r>
          </a:p>
          <a:p>
            <a:pPr>
              <a:lnSpc>
                <a:spcPct val="100000"/>
              </a:lnSpc>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der Großbootmeisterschaft</a:t>
            </a:r>
          </a:p>
          <a:p>
            <a:pPr>
              <a:lnSpc>
                <a:spcPct val="100000"/>
              </a:lnSpc>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der U17-Meisterschaft </a:t>
            </a:r>
          </a:p>
          <a:p>
            <a:pPr>
              <a:lnSpc>
                <a:spcPct val="100000"/>
              </a:lnSpc>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der Sprintmeisterschaft.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Um dies zu erreichen, wurden im vergangenen und in diesem Jahr zahlreiche Rennen für Juniorinnen und Frauen zusätzlich aufgenommen.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Für die einzelnen Regatten wurde die Situation noch nicht untersucht.</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b="1" dirty="0"/>
          </a:p>
        </p:txBody>
      </p:sp>
      <p:sp>
        <p:nvSpPr>
          <p:cNvPr id="4" name="Foliennummernplatzhalter 3"/>
          <p:cNvSpPr>
            <a:spLocks noGrp="1"/>
          </p:cNvSpPr>
          <p:nvPr>
            <p:ph type="sldNum" idx="12"/>
          </p:nvPr>
        </p:nvSpPr>
        <p:spPr/>
        <p:txBody>
          <a:bodyPr/>
          <a:lstStyle/>
          <a:p>
            <a:pPr>
              <a:defRPr/>
            </a:pPr>
            <a:fld id="{4AD75F62-FD5A-434F-A597-CF2AB356AC21}" type="slidenum">
              <a:rPr lang="de-DE" altLang="de-DE">
                <a:solidFill>
                  <a:prstClr val="black">
                    <a:tint val="75000"/>
                  </a:prstClr>
                </a:solidFill>
                <a:latin typeface="Calibri" panose="020F0502020204030204"/>
              </a:rPr>
              <a:pPr>
                <a:defRPr/>
              </a:pPr>
              <a:t>6</a:t>
            </a:fld>
            <a:endParaRPr lang="de-DE" altLang="de-DE">
              <a:solidFill>
                <a:prstClr val="black">
                  <a:tint val="75000"/>
                </a:prstClr>
              </a:solidFill>
              <a:latin typeface="Calibri" panose="020F0502020204030204"/>
            </a:endParaRPr>
          </a:p>
        </p:txBody>
      </p:sp>
    </p:spTree>
    <p:extLst>
      <p:ext uri="{BB962C8B-B14F-4D97-AF65-F5344CB8AC3E}">
        <p14:creationId xmlns:p14="http://schemas.microsoft.com/office/powerpoint/2010/main" val="37217458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80481" y="273961"/>
            <a:ext cx="444096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0075" y="1822233"/>
            <a:ext cx="11047428" cy="4018327"/>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Noch vorhandene Unterschiede </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U23: Leichtgewichts 4-/8+</a:t>
            </a:r>
          </a:p>
          <a:p>
            <a:pPr>
              <a:spcAft>
                <a:spcPct val="0"/>
              </a:spcAft>
              <a:buFontTx/>
              <a:buChar char="-"/>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U19: Leichtgewichts 2-/4-/8+ </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Um auch hier eine Annäherung zu erreichen, wurde ein Regeländerungsantrag gestellt, die leichten Achter für die U19 und U23-Männer aus dem Programm der jeweiligen Jahrgangsmeisterschaft zu streichen.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b="1" dirty="0"/>
          </a:p>
        </p:txBody>
      </p:sp>
      <p:sp>
        <p:nvSpPr>
          <p:cNvPr id="4" name="Foliennummernplatzhalter 3"/>
          <p:cNvSpPr>
            <a:spLocks noGrp="1"/>
          </p:cNvSpPr>
          <p:nvPr>
            <p:ph type="sldNum" idx="12"/>
          </p:nvPr>
        </p:nvSpPr>
        <p:spPr/>
        <p:txBody>
          <a:bodyPr/>
          <a:lstStyle/>
          <a:p>
            <a:pPr>
              <a:defRPr/>
            </a:pPr>
            <a:fld id="{4AD75F62-FD5A-434F-A597-CF2AB356AC21}" type="slidenum">
              <a:rPr lang="de-DE" altLang="de-DE">
                <a:solidFill>
                  <a:prstClr val="black">
                    <a:tint val="75000"/>
                  </a:prstClr>
                </a:solidFill>
                <a:latin typeface="Calibri" panose="020F0502020204030204"/>
              </a:rPr>
              <a:pPr>
                <a:defRPr/>
              </a:pPr>
              <a:t>7</a:t>
            </a:fld>
            <a:endParaRPr lang="de-DE" altLang="de-DE">
              <a:solidFill>
                <a:prstClr val="black">
                  <a:tint val="75000"/>
                </a:prstClr>
              </a:solidFill>
              <a:latin typeface="Calibri" panose="020F0502020204030204"/>
            </a:endParaRPr>
          </a:p>
        </p:txBody>
      </p:sp>
    </p:spTree>
    <p:extLst>
      <p:ext uri="{BB962C8B-B14F-4D97-AF65-F5344CB8AC3E}">
        <p14:creationId xmlns:p14="http://schemas.microsoft.com/office/powerpoint/2010/main" val="26906169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1980481" y="273961"/>
            <a:ext cx="4440960" cy="707040"/>
          </a:xfrm>
        </p:spPr>
        <p:txBody>
          <a:bodyPr vert="horz" lIns="91440" tIns="35268" rIns="91440" bIns="45720" rtlCol="0" anchor="ct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de-DE" altLang="de-DE" dirty="0"/>
              <a:t>  </a:t>
            </a:r>
          </a:p>
        </p:txBody>
      </p:sp>
      <p:sp>
        <p:nvSpPr>
          <p:cNvPr id="5123" name="Rectangle 2"/>
          <p:cNvSpPr>
            <a:spLocks noGrp="1" noChangeArrowheads="1"/>
          </p:cNvSpPr>
          <p:nvPr>
            <p:ph type="subTitle" idx="4294967295"/>
          </p:nvPr>
        </p:nvSpPr>
        <p:spPr>
          <a:xfrm>
            <a:off x="600075" y="1822233"/>
            <a:ext cx="11047428" cy="4018327"/>
          </a:xfrm>
        </p:spPr>
        <p:txBody>
          <a:bodyPr anchor="ctr">
            <a:noAutofit/>
          </a:bodyPr>
          <a:lstStyle/>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3600" b="1" dirty="0"/>
              <a:t>Offene Frage:</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Wie wird in Zukunft mit der Genderdiskussion umgegangen? In Deutschland gibt es mittlerweile „divers“ als drittes Geschlecht.</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Im Sport und auch im Rudern ist das bisher nur ansatzweise angekommen.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r>
              <a:rPr lang="de-DE" altLang="de-DE" sz="2400" dirty="0"/>
              <a:t>Die FISA hat allerdings bei ihrem letzten Kongress eine Regelung getroffen.</a:t>
            </a:r>
          </a:p>
          <a:p>
            <a:pPr marL="0" indent="0">
              <a:spcAft>
                <a:spcPct val="0"/>
              </a:spcAft>
              <a:buNone/>
              <a:tabLst>
                <a:tab pos="0" algn="l"/>
                <a:tab pos="95041" algn="l"/>
                <a:tab pos="502568" algn="l"/>
                <a:tab pos="910093" algn="l"/>
                <a:tab pos="1317620" algn="l"/>
                <a:tab pos="1725145" algn="l"/>
                <a:tab pos="2132672" algn="l"/>
                <a:tab pos="2540197" algn="l"/>
                <a:tab pos="2947724" algn="l"/>
                <a:tab pos="3355250" algn="l"/>
                <a:tab pos="3762776" algn="l"/>
                <a:tab pos="4170302" algn="l"/>
                <a:tab pos="4577828" algn="l"/>
                <a:tab pos="4985354" algn="l"/>
                <a:tab pos="5392880" algn="l"/>
                <a:tab pos="5800406" algn="l"/>
                <a:tab pos="6207932" algn="l"/>
                <a:tab pos="6615458" algn="l"/>
                <a:tab pos="7022984" algn="l"/>
                <a:tab pos="7430510" algn="l"/>
                <a:tab pos="7838036" algn="l"/>
                <a:tab pos="8150520" algn="l"/>
              </a:tabLst>
              <a:defRPr/>
            </a:pPr>
            <a:endParaRPr lang="de-DE" altLang="de-DE" sz="2400" dirty="0"/>
          </a:p>
        </p:txBody>
      </p:sp>
      <p:sp>
        <p:nvSpPr>
          <p:cNvPr id="4" name="Foliennummernplatzhalter 3"/>
          <p:cNvSpPr>
            <a:spLocks noGrp="1"/>
          </p:cNvSpPr>
          <p:nvPr>
            <p:ph type="sldNum" idx="12"/>
          </p:nvPr>
        </p:nvSpPr>
        <p:spPr/>
        <p:txBody>
          <a:bodyPr/>
          <a:lstStyle/>
          <a:p>
            <a:pPr>
              <a:defRPr/>
            </a:pPr>
            <a:fld id="{4AD75F62-FD5A-434F-A597-CF2AB356AC21}" type="slidenum">
              <a:rPr lang="de-DE" altLang="de-DE">
                <a:solidFill>
                  <a:prstClr val="black">
                    <a:tint val="75000"/>
                  </a:prstClr>
                </a:solidFill>
                <a:latin typeface="Calibri" panose="020F0502020204030204"/>
              </a:rPr>
              <a:pPr>
                <a:defRPr/>
              </a:pPr>
              <a:t>8</a:t>
            </a:fld>
            <a:endParaRPr lang="de-DE" altLang="de-DE">
              <a:solidFill>
                <a:prstClr val="black">
                  <a:tint val="75000"/>
                </a:prstClr>
              </a:solidFill>
              <a:latin typeface="Calibri" panose="020F0502020204030204"/>
            </a:endParaRPr>
          </a:p>
        </p:txBody>
      </p:sp>
    </p:spTree>
    <p:extLst>
      <p:ext uri="{BB962C8B-B14F-4D97-AF65-F5344CB8AC3E}">
        <p14:creationId xmlns:p14="http://schemas.microsoft.com/office/powerpoint/2010/main" val="23563235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1270700" y="1831927"/>
            <a:ext cx="8896798" cy="3125555"/>
          </a:xfrm>
        </p:spPr>
        <p:txBody>
          <a:bodyPr>
            <a:normAutofit/>
          </a:bodyPr>
          <a:lstStyle/>
          <a:p>
            <a:r>
              <a:rPr lang="de-DE" dirty="0"/>
              <a:t>Termine 2021 ff.</a:t>
            </a:r>
            <a:br>
              <a:rPr lang="de-DE" dirty="0"/>
            </a:br>
            <a:endParaRPr lang="de-DE" dirty="0"/>
          </a:p>
        </p:txBody>
      </p:sp>
    </p:spTree>
    <p:extLst>
      <p:ext uri="{BB962C8B-B14F-4D97-AF65-F5344CB8AC3E}">
        <p14:creationId xmlns:p14="http://schemas.microsoft.com/office/powerpoint/2010/main" val="2367118847"/>
      </p:ext>
    </p:extLst>
  </p:cSld>
  <p:clrMapOvr>
    <a:masterClrMapping/>
  </p:clrMapOvr>
</p:sld>
</file>

<file path=ppt/theme/theme1.xml><?xml version="1.0" encoding="utf-8"?>
<a:theme xmlns:a="http://schemas.openxmlformats.org/drawingml/2006/main" name="Mit Welle">
  <a:themeElements>
    <a:clrScheme name="DRV Rudertagsvorlage">
      <a:dk1>
        <a:sysClr val="windowText" lastClr="000000"/>
      </a:dk1>
      <a:lt1>
        <a:sysClr val="window" lastClr="FFFFFF"/>
      </a:lt1>
      <a:dk2>
        <a:srgbClr val="44546A"/>
      </a:dk2>
      <a:lt2>
        <a:srgbClr val="E7E6E6"/>
      </a:lt2>
      <a:accent1>
        <a:srgbClr val="4472C4"/>
      </a:accent1>
      <a:accent2>
        <a:srgbClr val="00B050"/>
      </a:accent2>
      <a:accent3>
        <a:srgbClr val="00B0F0"/>
      </a:accent3>
      <a:accent4>
        <a:srgbClr val="FF0000"/>
      </a:accent4>
      <a:accent5>
        <a:srgbClr val="FFFFF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hne Wel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2730</Words>
  <Application>Microsoft Office PowerPoint</Application>
  <PresentationFormat>Breitbild</PresentationFormat>
  <Paragraphs>576</Paragraphs>
  <Slides>45</Slides>
  <Notes>25</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45</vt:i4>
      </vt:variant>
    </vt:vector>
  </HeadingPairs>
  <TitlesOfParts>
    <vt:vector size="52" baseType="lpstr">
      <vt:lpstr>Calibri</vt:lpstr>
      <vt:lpstr>Times New Roman</vt:lpstr>
      <vt:lpstr>Arial</vt:lpstr>
      <vt:lpstr>TheSansOffice</vt:lpstr>
      <vt:lpstr>Mit Welle</vt:lpstr>
      <vt:lpstr>Ohne Welle</vt:lpstr>
      <vt:lpstr>Larissa</vt:lpstr>
      <vt:lpstr>Wettkampfrichtertagung 2020 </vt:lpstr>
      <vt:lpstr>  </vt:lpstr>
      <vt:lpstr>PowerPoint-Präsentation</vt:lpstr>
      <vt:lpstr>  </vt:lpstr>
      <vt:lpstr>  </vt:lpstr>
      <vt:lpstr>  </vt:lpstr>
      <vt:lpstr>  </vt:lpstr>
      <vt:lpstr>  </vt:lpstr>
      <vt:lpstr>Termine 2021 ff. </vt:lpstr>
      <vt:lpstr>2021 / 1</vt:lpstr>
      <vt:lpstr>2021 / 2</vt:lpstr>
      <vt:lpstr>2022</vt:lpstr>
      <vt:lpstr>2023</vt:lpstr>
      <vt:lpstr>2024</vt:lpstr>
      <vt:lpstr>Alles weitere im Verwaltungsportal!</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Erprobungsmaßnahmen und   Corona Regeln </vt:lpstr>
      <vt:lpstr>Erprobungsmaßnahme  Jahrgangsmeisterschaften U 17</vt:lpstr>
      <vt:lpstr>Erprobungsmaßnahme  Deutsche Sprintmeisterschaften</vt:lpstr>
      <vt:lpstr>Corona Regeln </vt:lpstr>
      <vt:lpstr>Corona Regeln </vt:lpstr>
      <vt:lpstr>Corona Regeln </vt:lpstr>
      <vt:lpstr>Corona Regeln </vt:lpstr>
      <vt:lpstr>Corona Regeln </vt:lpstr>
      <vt:lpstr>Corona Regeln </vt:lpstr>
      <vt:lpstr>Corona Regeln </vt:lpstr>
      <vt:lpstr>Corona Regeln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Jens Hundertmark</dc:creator>
  <cp:lastModifiedBy>Hajo Hollatz</cp:lastModifiedBy>
  <cp:revision>86</cp:revision>
  <dcterms:created xsi:type="dcterms:W3CDTF">2018-09-28T18:36:57Z</dcterms:created>
  <dcterms:modified xsi:type="dcterms:W3CDTF">2020-11-17T11:01:58Z</dcterms:modified>
</cp:coreProperties>
</file>