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1"/>
  </p:sldMasterIdLst>
  <p:notesMasterIdLst>
    <p:notesMasterId r:id="rId40"/>
  </p:notesMasterIdLst>
  <p:handoutMasterIdLst>
    <p:handoutMasterId r:id="rId41"/>
  </p:handoutMasterIdLst>
  <p:sldIdLst>
    <p:sldId id="270" r:id="rId2"/>
    <p:sldId id="311" r:id="rId3"/>
    <p:sldId id="312" r:id="rId4"/>
    <p:sldId id="313" r:id="rId5"/>
    <p:sldId id="314" r:id="rId6"/>
    <p:sldId id="274" r:id="rId7"/>
    <p:sldId id="275" r:id="rId8"/>
    <p:sldId id="269"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72" r:id="rId28"/>
    <p:sldId id="257" r:id="rId29"/>
    <p:sldId id="295" r:id="rId30"/>
    <p:sldId id="296" r:id="rId31"/>
    <p:sldId id="297" r:id="rId32"/>
    <p:sldId id="298" r:id="rId33"/>
    <p:sldId id="299" r:id="rId34"/>
    <p:sldId id="300" r:id="rId35"/>
    <p:sldId id="301" r:id="rId36"/>
    <p:sldId id="302" r:id="rId37"/>
    <p:sldId id="303" r:id="rId38"/>
    <p:sldId id="263" r:id="rId39"/>
  </p:sldIdLst>
  <p:sldSz cx="12192000" cy="6858000"/>
  <p:notesSz cx="7099300" cy="10234613"/>
  <p:embeddedFontLst>
    <p:embeddedFont>
      <p:font typeface="Calibri" panose="020F0502020204030204" pitchFamily="34" charset="0"/>
      <p:regular r:id="rId42"/>
      <p:bold r:id="rId43"/>
      <p:italic r:id="rId44"/>
      <p:boldItalic r:id="rId45"/>
    </p:embeddedFont>
    <p:embeddedFont>
      <p:font typeface="TheSansOffice" panose="020B0503040302060204" pitchFamily="34" charset="0"/>
      <p:regular r:id="rId46"/>
      <p:bold r:id="rId47"/>
      <p:italic r:id="rId48"/>
      <p:boldItalic r:id="rId4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stiegsfolie" id="{BEDB603A-4BCD-44AC-BE1E-15286EA6DE30}">
          <p14:sldIdLst>
            <p14:sldId id="270"/>
          </p14:sldIdLst>
        </p14:section>
        <p14:section name="Hauptteil" id="{C75DD15B-F1A9-4663-9C1D-609962B1D4B3}">
          <p14:sldIdLst>
            <p14:sldId id="311"/>
            <p14:sldId id="312"/>
            <p14:sldId id="313"/>
            <p14:sldId id="314"/>
            <p14:sldId id="274"/>
            <p14:sldId id="275"/>
            <p14:sldId id="269"/>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72"/>
            <p14:sldId id="257"/>
            <p14:sldId id="295"/>
            <p14:sldId id="296"/>
            <p14:sldId id="297"/>
            <p14:sldId id="298"/>
            <p14:sldId id="299"/>
            <p14:sldId id="300"/>
            <p14:sldId id="301"/>
            <p14:sldId id="302"/>
            <p14:sldId id="303"/>
            <p14:sldId id="2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9B0"/>
    <a:srgbClr val="0069B4"/>
    <a:srgbClr val="0A64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107" d="100"/>
          <a:sy n="107" d="100"/>
        </p:scale>
        <p:origin x="696"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335B48-E648-488F-AE53-93BB23B6F60C}"/>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a:extLst>
              <a:ext uri="{FF2B5EF4-FFF2-40B4-BE49-F238E27FC236}">
                <a16:creationId xmlns:a16="http://schemas.microsoft.com/office/drawing/2014/main" id="{319EFC02-6932-401D-96DF-46DF8AA2ABD6}"/>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80E81C6-A33F-40D0-BD6E-765C96CEFF61}" type="datetimeFigureOut">
              <a:rPr lang="de-DE" smtClean="0"/>
              <a:t>17.11.2020</a:t>
            </a:fld>
            <a:endParaRPr lang="de-DE"/>
          </a:p>
        </p:txBody>
      </p:sp>
      <p:sp>
        <p:nvSpPr>
          <p:cNvPr id="4" name="Fußzeilenplatzhalter 3">
            <a:extLst>
              <a:ext uri="{FF2B5EF4-FFF2-40B4-BE49-F238E27FC236}">
                <a16:creationId xmlns:a16="http://schemas.microsoft.com/office/drawing/2014/main" id="{EE0EC168-0BCB-44B9-8CEB-31B1A0398481}"/>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1C7ECE76-365B-4C40-A739-5EC67CB63DB7}"/>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4FC9F131-E39A-454D-A476-E2BA60C90488}" type="slidenum">
              <a:rPr lang="de-DE" smtClean="0"/>
              <a:t>‹Nr.›</a:t>
            </a:fld>
            <a:endParaRPr lang="de-DE"/>
          </a:p>
        </p:txBody>
      </p:sp>
    </p:spTree>
    <p:extLst>
      <p:ext uri="{BB962C8B-B14F-4D97-AF65-F5344CB8AC3E}">
        <p14:creationId xmlns:p14="http://schemas.microsoft.com/office/powerpoint/2010/main" val="2790564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3F79071-8276-4A3C-B011-1B38F59996A0}" type="datetimeFigureOut">
              <a:rPr lang="de-DE" smtClean="0"/>
              <a:t>17.11.2020</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A66A9CE-7709-4F27-869B-F9146FC61E47}" type="slidenum">
              <a:rPr lang="de-DE" smtClean="0"/>
              <a:t>‹Nr.›</a:t>
            </a:fld>
            <a:endParaRPr lang="de-DE"/>
          </a:p>
        </p:txBody>
      </p:sp>
    </p:spTree>
    <p:extLst>
      <p:ext uri="{BB962C8B-B14F-4D97-AF65-F5344CB8AC3E}">
        <p14:creationId xmlns:p14="http://schemas.microsoft.com/office/powerpoint/2010/main" val="190757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9</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991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18</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41566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19</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97500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20</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25029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21</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42975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22</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630507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23</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615460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24</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494217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25</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6526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26</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56262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10</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84165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11</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991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12</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991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13</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64496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14</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36333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15</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151927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16</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173753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17</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28007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A18BB-2377-4F94-BB3F-2F7009E4B131}"/>
              </a:ext>
            </a:extLst>
          </p:cNvPr>
          <p:cNvSpPr>
            <a:spLocks noGrp="1"/>
          </p:cNvSpPr>
          <p:nvPr>
            <p:ph type="title"/>
          </p:nvPr>
        </p:nvSpPr>
        <p:spPr>
          <a:xfrm>
            <a:off x="2303253" y="325857"/>
            <a:ext cx="8649330" cy="1023168"/>
          </a:xfrm>
        </p:spPr>
        <p:txBody>
          <a:bodyPr/>
          <a:lstStyle/>
          <a:p>
            <a:r>
              <a:rPr lang="de-DE"/>
              <a:t>Mastertitelformat bearbeiten</a:t>
            </a:r>
          </a:p>
        </p:txBody>
      </p:sp>
      <p:sp>
        <p:nvSpPr>
          <p:cNvPr id="6" name="Inhaltsplatzhalter 5">
            <a:extLst>
              <a:ext uri="{FF2B5EF4-FFF2-40B4-BE49-F238E27FC236}">
                <a16:creationId xmlns:a16="http://schemas.microsoft.com/office/drawing/2014/main" id="{CD755A3C-B215-4955-AF12-C380AF601FA4}"/>
              </a:ext>
            </a:extLst>
          </p:cNvPr>
          <p:cNvSpPr>
            <a:spLocks noGrp="1"/>
          </p:cNvSpPr>
          <p:nvPr>
            <p:ph sz="quarter" idx="10"/>
          </p:nvPr>
        </p:nvSpPr>
        <p:spPr>
          <a:xfrm>
            <a:off x="2303252" y="1455318"/>
            <a:ext cx="8649329" cy="4429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241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ur Überschrift">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88F4B095-7D15-4CEE-9D60-4D99B8F875EE}"/>
              </a:ext>
            </a:extLst>
          </p:cNvPr>
          <p:cNvSpPr>
            <a:spLocks noGrp="1"/>
          </p:cNvSpPr>
          <p:nvPr>
            <p:ph type="title" hasCustomPrompt="1"/>
          </p:nvPr>
        </p:nvSpPr>
        <p:spPr>
          <a:xfrm>
            <a:off x="436983" y="325857"/>
            <a:ext cx="8896798" cy="1023168"/>
          </a:xfrm>
        </p:spPr>
        <p:txBody>
          <a:bodyPr/>
          <a:lstStyle>
            <a:lvl1pPr>
              <a:defRPr b="1"/>
            </a:lvl1pPr>
          </a:lstStyle>
          <a:p>
            <a:r>
              <a:rPr lang="de-DE" dirty="0"/>
              <a:t>Folientitel</a:t>
            </a:r>
          </a:p>
        </p:txBody>
      </p:sp>
    </p:spTree>
    <p:extLst>
      <p:ext uri="{BB962C8B-B14F-4D97-AF65-F5344CB8AC3E}">
        <p14:creationId xmlns:p14="http://schemas.microsoft.com/office/powerpoint/2010/main" val="405243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8640" y="273629"/>
            <a:ext cx="10967040" cy="1142040"/>
          </a:xfrm>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ltLang="de-DE">
              <a:solidFill>
                <a:prstClr val="black">
                  <a:tint val="75000"/>
                </a:prstClr>
              </a:solidFill>
            </a:endParaRPr>
          </a:p>
        </p:txBody>
      </p:sp>
      <p:sp>
        <p:nvSpPr>
          <p:cNvPr id="4" name="Rectangle 4"/>
          <p:cNvSpPr>
            <a:spLocks noGrp="1" noChangeArrowheads="1"/>
          </p:cNvSpPr>
          <p:nvPr>
            <p:ph type="ftr" idx="11"/>
          </p:nvPr>
        </p:nvSpPr>
        <p:spPr>
          <a:ln/>
        </p:spPr>
        <p:txBody>
          <a:bodyPr/>
          <a:lstStyle>
            <a:lvl1pPr>
              <a:defRPr/>
            </a:lvl1pPr>
          </a:lstStyle>
          <a:p>
            <a:pPr>
              <a:defRPr/>
            </a:pPr>
            <a:r>
              <a:rPr lang="de-DE" altLang="de-DE">
                <a:solidFill>
                  <a:prstClr val="black">
                    <a:tint val="75000"/>
                  </a:prstClr>
                </a:solidFill>
              </a:rPr>
              <a:t>März 2019, Präsentation:  Georg Grützner, Bonn</a:t>
            </a:r>
          </a:p>
        </p:txBody>
      </p:sp>
      <p:sp>
        <p:nvSpPr>
          <p:cNvPr id="5" name="Rectangle 5"/>
          <p:cNvSpPr>
            <a:spLocks noGrp="1" noChangeArrowheads="1"/>
          </p:cNvSpPr>
          <p:nvPr>
            <p:ph type="sldNum" idx="12"/>
          </p:nvPr>
        </p:nvSpPr>
        <p:spPr>
          <a:ln/>
        </p:spPr>
        <p:txBody>
          <a:bodyPr/>
          <a:lstStyle>
            <a:lvl1pPr>
              <a:defRPr/>
            </a:lvl1pPr>
          </a:lstStyle>
          <a:p>
            <a:pPr>
              <a:defRPr/>
            </a:pPr>
            <a:fld id="{4AD75F62-FD5A-434F-A597-CF2AB356AC21}" type="slidenum">
              <a:rPr lang="de-DE" altLang="de-DE">
                <a:solidFill>
                  <a:prstClr val="black">
                    <a:tint val="75000"/>
                  </a:prstClr>
                </a:solidFill>
              </a:rPr>
              <a:pPr>
                <a:defRPr/>
              </a:pPr>
              <a:t>‹Nr.›</a:t>
            </a:fld>
            <a:endParaRPr lang="de-DE" altLang="de-DE">
              <a:solidFill>
                <a:prstClr val="black">
                  <a:tint val="75000"/>
                </a:prstClr>
              </a:solidFill>
            </a:endParaRPr>
          </a:p>
        </p:txBody>
      </p:sp>
    </p:spTree>
    <p:extLst>
      <p:ext uri="{BB962C8B-B14F-4D97-AF65-F5344CB8AC3E}">
        <p14:creationId xmlns:p14="http://schemas.microsoft.com/office/powerpoint/2010/main" val="368227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Ein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90A64-D77A-418F-BD74-10B7F8CE75F9}"/>
              </a:ext>
            </a:extLst>
          </p:cNvPr>
          <p:cNvSpPr>
            <a:spLocks noGrp="1"/>
          </p:cNvSpPr>
          <p:nvPr>
            <p:ph type="title" hasCustomPrompt="1"/>
          </p:nvPr>
        </p:nvSpPr>
        <p:spPr>
          <a:xfrm>
            <a:off x="436983" y="325857"/>
            <a:ext cx="8905425" cy="1023168"/>
          </a:xfrm>
        </p:spPr>
        <p:txBody>
          <a:bodyPr/>
          <a:lstStyle>
            <a:lvl1pPr>
              <a:defRPr/>
            </a:lvl1pPr>
          </a:lstStyle>
          <a:p>
            <a:r>
              <a:rPr lang="de-DE" dirty="0"/>
              <a:t>Folientitel</a:t>
            </a:r>
          </a:p>
        </p:txBody>
      </p:sp>
      <p:sp>
        <p:nvSpPr>
          <p:cNvPr id="3" name="Inhaltsplatzhalter 2">
            <a:extLst>
              <a:ext uri="{FF2B5EF4-FFF2-40B4-BE49-F238E27FC236}">
                <a16:creationId xmlns:a16="http://schemas.microsoft.com/office/drawing/2014/main" id="{953C898B-99E1-44E7-934A-3B2CDB84D0A9}"/>
              </a:ext>
            </a:extLst>
          </p:cNvPr>
          <p:cNvSpPr>
            <a:spLocks noGrp="1"/>
          </p:cNvSpPr>
          <p:nvPr>
            <p:ph idx="1" hasCustomPrompt="1"/>
          </p:nvPr>
        </p:nvSpPr>
        <p:spPr>
          <a:xfrm>
            <a:off x="776377" y="1415607"/>
            <a:ext cx="10550106" cy="4277827"/>
          </a:xfrm>
        </p:spPr>
        <p:txBody>
          <a:bodyPr/>
          <a:lstStyle>
            <a:lvl1pPr>
              <a:spcBef>
                <a:spcPts val="1200"/>
              </a:spcBef>
              <a:defRPr>
                <a:solidFill>
                  <a:schemeClr val="tx1">
                    <a:lumMod val="50000"/>
                    <a:lumOff val="50000"/>
                  </a:schemeClr>
                </a:solidFill>
              </a:defRPr>
            </a:lvl1pPr>
            <a:lvl2pPr>
              <a:spcBef>
                <a:spcPts val="600"/>
              </a:spcBef>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54588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2487D37-743E-4019-B678-786F34BD4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967" y="349766"/>
            <a:ext cx="1616133" cy="871068"/>
          </a:xfrm>
          <a:prstGeom prst="rect">
            <a:avLst/>
          </a:prstGeom>
        </p:spPr>
      </p:pic>
    </p:spTree>
    <p:extLst>
      <p:ext uri="{BB962C8B-B14F-4D97-AF65-F5344CB8AC3E}">
        <p14:creationId xmlns:p14="http://schemas.microsoft.com/office/powerpoint/2010/main" val="2231148165"/>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147FEB6-8C60-42C5-9662-8A245AA19FC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29100" y="332514"/>
            <a:ext cx="1620000" cy="891000"/>
          </a:xfrm>
          <a:prstGeom prst="rect">
            <a:avLst/>
          </a:prstGeom>
        </p:spPr>
      </p:pic>
      <p:sp>
        <p:nvSpPr>
          <p:cNvPr id="8" name="Titelplatzhalter 1">
            <a:extLst>
              <a:ext uri="{FF2B5EF4-FFF2-40B4-BE49-F238E27FC236}">
                <a16:creationId xmlns:a16="http://schemas.microsoft.com/office/drawing/2014/main" id="{E280A1AD-CD70-40C8-9C69-F91673364ADE}"/>
              </a:ext>
            </a:extLst>
          </p:cNvPr>
          <p:cNvSpPr>
            <a:spLocks noGrp="1"/>
          </p:cNvSpPr>
          <p:nvPr>
            <p:ph type="title"/>
          </p:nvPr>
        </p:nvSpPr>
        <p:spPr>
          <a:xfrm>
            <a:off x="436983" y="325857"/>
            <a:ext cx="10515600" cy="1023168"/>
          </a:xfrm>
          <a:prstGeom prst="rect">
            <a:avLst/>
          </a:prstGeom>
        </p:spPr>
        <p:txBody>
          <a:bodyPr vert="horz" lIns="91440" tIns="45720" rIns="91440" bIns="45720" rtlCol="0" anchor="ctr">
            <a:normAutofit/>
          </a:bodyPr>
          <a:lstStyle/>
          <a:p>
            <a:r>
              <a:rPr lang="de-DE" dirty="0"/>
              <a:t>Mastertitelformat bearbeiten</a:t>
            </a:r>
          </a:p>
        </p:txBody>
      </p:sp>
      <p:sp>
        <p:nvSpPr>
          <p:cNvPr id="9" name="Textplatzhalter 2">
            <a:extLst>
              <a:ext uri="{FF2B5EF4-FFF2-40B4-BE49-F238E27FC236}">
                <a16:creationId xmlns:a16="http://schemas.microsoft.com/office/drawing/2014/main" id="{74FB61B8-6201-4952-9E93-59F01895616D}"/>
              </a:ext>
            </a:extLst>
          </p:cNvPr>
          <p:cNvSpPr>
            <a:spLocks noGrp="1"/>
          </p:cNvSpPr>
          <p:nvPr>
            <p:ph type="body" idx="1"/>
          </p:nvPr>
        </p:nvSpPr>
        <p:spPr>
          <a:xfrm>
            <a:off x="763555" y="1415607"/>
            <a:ext cx="9658739" cy="427782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35059273"/>
      </p:ext>
    </p:extLst>
  </p:cSld>
  <p:clrMap bg1="lt1" tx1="dk1" bg2="lt2" tx2="dk2" accent1="accent1" accent2="accent2" accent3="accent3" accent4="accent4" accent5="accent5" accent6="accent6" hlink="hlink" folHlink="folHlink"/>
  <p:sldLayoutIdLst>
    <p:sldLayoutId id="2147483659"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lang="de-DE" sz="4200" b="1" kern="1200" dirty="0">
          <a:solidFill>
            <a:srgbClr val="1369B0"/>
          </a:solidFill>
          <a:latin typeface="TheSansOffice" panose="020B050304030206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1">
            <a:lumMod val="50000"/>
            <a:lumOff val="50000"/>
          </a:schemeClr>
        </a:buClr>
        <a:buFont typeface="Arial" panose="020B0604020202020204" pitchFamily="34" charset="0"/>
        <a:buChar char="•"/>
        <a:defRPr lang="de-DE" sz="2400" kern="1200" dirty="0">
          <a:solidFill>
            <a:schemeClr val="tx1">
              <a:lumMod val="50000"/>
              <a:lumOff val="50000"/>
            </a:schemeClr>
          </a:solidFill>
          <a:latin typeface="TheSansOffice" panose="020B0503040302060204" pitchFamily="34" charset="0"/>
          <a:ea typeface="+mn-ea"/>
          <a:cs typeface="+mn-cs"/>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2000" kern="1200" dirty="0">
          <a:solidFill>
            <a:schemeClr val="tx1">
              <a:lumMod val="50000"/>
              <a:lumOff val="50000"/>
            </a:schemeClr>
          </a:solidFill>
          <a:latin typeface="TheSansOffice"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800" kern="1200" dirty="0">
          <a:solidFill>
            <a:schemeClr val="tx1">
              <a:lumMod val="50000"/>
              <a:lumOff val="50000"/>
            </a:schemeClr>
          </a:solidFill>
          <a:latin typeface="TheSansOffice"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600" kern="1200" dirty="0">
          <a:solidFill>
            <a:schemeClr val="tx1">
              <a:lumMod val="50000"/>
              <a:lumOff val="50000"/>
            </a:schemeClr>
          </a:solidFill>
          <a:latin typeface="TheSansOffice"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400" kern="1200" dirty="0">
          <a:solidFill>
            <a:schemeClr val="tx1">
              <a:lumMod val="50000"/>
              <a:lumOff val="50000"/>
            </a:schemeClr>
          </a:solidFill>
          <a:latin typeface="TheSansOffice"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hyperlink" Target="mailto:gruetzner@gmx.d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3BF70E1-A08B-49F8-B997-5B2EDBFD700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42388" r="8029"/>
          <a:stretch/>
        </p:blipFill>
        <p:spPr>
          <a:xfrm>
            <a:off x="-295275" y="-10181"/>
            <a:ext cx="2476500" cy="6868180"/>
          </a:xfrm>
          <a:prstGeom prst="rect">
            <a:avLst/>
          </a:prstGeom>
          <a:noFill/>
        </p:spPr>
      </p:pic>
      <p:sp>
        <p:nvSpPr>
          <p:cNvPr id="4" name="Rechteck 3">
            <a:extLst>
              <a:ext uri="{FF2B5EF4-FFF2-40B4-BE49-F238E27FC236}">
                <a16:creationId xmlns:a16="http://schemas.microsoft.com/office/drawing/2014/main" id="{CC6449EC-826B-4551-8838-2349244075DD}"/>
              </a:ext>
            </a:extLst>
          </p:cNvPr>
          <p:cNvSpPr/>
          <p:nvPr/>
        </p:nvSpPr>
        <p:spPr>
          <a:xfrm>
            <a:off x="-849522" y="1"/>
            <a:ext cx="3152775" cy="6857999"/>
          </a:xfrm>
          <a:prstGeom prst="rect">
            <a:avLst/>
          </a:prstGeom>
          <a:gradFill>
            <a:gsLst>
              <a:gs pos="0">
                <a:schemeClr val="accent5">
                  <a:lumMod val="5000"/>
                  <a:lumOff val="95000"/>
                  <a:alpha val="0"/>
                </a:schemeClr>
              </a:gs>
              <a:gs pos="100000">
                <a:schemeClr val="bg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lumMod val="50000"/>
                  <a:lumOff val="50000"/>
                </a:schemeClr>
              </a:solidFill>
            </a:endParaRPr>
          </a:p>
        </p:txBody>
      </p:sp>
      <p:sp>
        <p:nvSpPr>
          <p:cNvPr id="9" name="Titel 1">
            <a:extLst>
              <a:ext uri="{FF2B5EF4-FFF2-40B4-BE49-F238E27FC236}">
                <a16:creationId xmlns:a16="http://schemas.microsoft.com/office/drawing/2014/main" id="{DB4F2E86-5F61-4974-B349-ABCB2A712319}"/>
              </a:ext>
            </a:extLst>
          </p:cNvPr>
          <p:cNvSpPr>
            <a:spLocks noGrp="1"/>
          </p:cNvSpPr>
          <p:nvPr>
            <p:ph type="title"/>
          </p:nvPr>
        </p:nvSpPr>
        <p:spPr>
          <a:xfrm>
            <a:off x="2581011" y="1679511"/>
            <a:ext cx="8495030" cy="2341780"/>
          </a:xfrm>
        </p:spPr>
        <p:txBody>
          <a:bodyPr/>
          <a:lstStyle/>
          <a:p>
            <a:pPr>
              <a:lnSpc>
                <a:spcPct val="100000"/>
              </a:lnSpc>
            </a:pPr>
            <a:r>
              <a:rPr lang="de-DE" dirty="0"/>
              <a:t>Regattaveranstaltertagung 2020</a:t>
            </a:r>
          </a:p>
        </p:txBody>
      </p:sp>
      <p:sp>
        <p:nvSpPr>
          <p:cNvPr id="10" name="Textplatzhalter 2">
            <a:extLst>
              <a:ext uri="{FF2B5EF4-FFF2-40B4-BE49-F238E27FC236}">
                <a16:creationId xmlns:a16="http://schemas.microsoft.com/office/drawing/2014/main" id="{887F98B1-076D-4205-B13A-5D1924038E9A}"/>
              </a:ext>
            </a:extLst>
          </p:cNvPr>
          <p:cNvSpPr txBox="1">
            <a:spLocks/>
          </p:cNvSpPr>
          <p:nvPr/>
        </p:nvSpPr>
        <p:spPr>
          <a:xfrm>
            <a:off x="2581011" y="3678302"/>
            <a:ext cx="10515600" cy="1500187"/>
          </a:xfrm>
          <a:prstGeom prst="rect">
            <a:avLst/>
          </a:prstGeom>
        </p:spPr>
        <p:txBody>
          <a:bodyPr/>
          <a:lstStyle>
            <a:lvl1pPr marL="228600" indent="-228600" algn="l" defTabSz="914400" rtl="0" eaLnBrk="1" latinLnBrk="0" hangingPunct="1">
              <a:lnSpc>
                <a:spcPct val="90000"/>
              </a:lnSpc>
              <a:spcBef>
                <a:spcPts val="1000"/>
              </a:spcBef>
              <a:buClr>
                <a:schemeClr val="tx1">
                  <a:lumMod val="50000"/>
                  <a:lumOff val="50000"/>
                </a:schemeClr>
              </a:buClr>
              <a:buFont typeface="Arial" panose="020B0604020202020204" pitchFamily="34" charset="0"/>
              <a:buChar char="•"/>
              <a:defRPr lang="de-DE" sz="2400" kern="1200" dirty="0">
                <a:solidFill>
                  <a:schemeClr val="tx1">
                    <a:lumMod val="50000"/>
                    <a:lumOff val="50000"/>
                  </a:schemeClr>
                </a:solidFill>
                <a:latin typeface="TheSansOffice" panose="020B0503040302060204" pitchFamily="34" charset="0"/>
                <a:ea typeface="+mn-ea"/>
                <a:cs typeface="+mn-cs"/>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2000" kern="1200" dirty="0">
                <a:solidFill>
                  <a:schemeClr val="tx1">
                    <a:lumMod val="50000"/>
                    <a:lumOff val="50000"/>
                  </a:schemeClr>
                </a:solidFill>
                <a:latin typeface="TheSansOffice"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800" kern="1200" dirty="0">
                <a:solidFill>
                  <a:schemeClr val="tx1">
                    <a:lumMod val="50000"/>
                    <a:lumOff val="50000"/>
                  </a:schemeClr>
                </a:solidFill>
                <a:latin typeface="TheSansOffice"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600" kern="1200" dirty="0">
                <a:solidFill>
                  <a:schemeClr val="tx1">
                    <a:lumMod val="50000"/>
                    <a:lumOff val="50000"/>
                  </a:schemeClr>
                </a:solidFill>
                <a:latin typeface="TheSansOffice"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400" kern="1200" dirty="0">
                <a:solidFill>
                  <a:schemeClr val="tx1">
                    <a:lumMod val="50000"/>
                    <a:lumOff val="50000"/>
                  </a:schemeClr>
                </a:solidFill>
                <a:latin typeface="TheSansOffice"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Übersichtliche Darstellung der Ergebnisse.</a:t>
            </a:r>
          </a:p>
        </p:txBody>
      </p:sp>
    </p:spTree>
    <p:extLst>
      <p:ext uri="{BB962C8B-B14F-4D97-AF65-F5344CB8AC3E}">
        <p14:creationId xmlns:p14="http://schemas.microsoft.com/office/powerpoint/2010/main" val="126711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815413" y="822810"/>
            <a:ext cx="10970880" cy="5270489"/>
          </a:xfrm>
        </p:spPr>
        <p:txBody>
          <a:bodyPr anchor="ctr">
            <a:noAutofit/>
          </a:bodyPr>
          <a:lstStyle/>
          <a:p>
            <a:pPr marL="0" indent="0" algn="ctr">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000" b="1" dirty="0"/>
              <a:t> Aktuelle Situation </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000" b="1" dirty="0"/>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In der Hauptsaison 2020 sind alle Regatten wegen der Corona-Pandemie ausgefallen.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Im Herbst haben einige wenige Regatten stattgefunden.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Diese unterlagen den unterschiedlichen Bestimmungen der Regelungen in den Bundesländern.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Der DRV hat, mit Prof. Dr. Jürgen Steinacker, Ulm, Richtlinien erarbeitet,  die maßgeblich in die Hygiene-Konzepte von Regatten eingeflossen sind.</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10</a:t>
            </a:fld>
            <a:endParaRPr lang="de-DE" altLang="de-DE">
              <a:solidFill>
                <a:prstClr val="black">
                  <a:tint val="75000"/>
                </a:prstClr>
              </a:solidFill>
            </a:endParaRPr>
          </a:p>
        </p:txBody>
      </p:sp>
    </p:spTree>
    <p:extLst>
      <p:ext uri="{BB962C8B-B14F-4D97-AF65-F5344CB8AC3E}">
        <p14:creationId xmlns:p14="http://schemas.microsoft.com/office/powerpoint/2010/main" val="22947442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815413" y="822810"/>
            <a:ext cx="10970880" cy="5270489"/>
          </a:xfrm>
        </p:spPr>
        <p:txBody>
          <a:bodyPr anchor="ctr">
            <a:noAutofit/>
          </a:bodyPr>
          <a:lstStyle/>
          <a:p>
            <a:pPr marL="0" indent="0" algn="ctr">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800" b="1" dirty="0"/>
              <a:t> </a:t>
            </a:r>
            <a:r>
              <a:rPr lang="de-DE" altLang="de-DE" sz="4000" b="1" dirty="0"/>
              <a:t>Aktuelle Situation </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000" b="1" dirty="0"/>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Folgende Regatten haben im besonderem Maße das Konzept für ihre eigenen Hygiene-Standards zu Grunde gelegt.</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EM U23 Duisburg</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Regatta Krefeld incl. </a:t>
            </a:r>
            <a:r>
              <a:rPr lang="de-DE" altLang="de-DE" sz="2400" b="1" dirty="0" err="1"/>
              <a:t>JuM</a:t>
            </a:r>
            <a:r>
              <a:rPr lang="de-DE" altLang="de-DE" sz="2400" b="1" dirty="0"/>
              <a:t> Regatta</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LM NRW und LE </a:t>
            </a:r>
            <a:r>
              <a:rPr lang="de-DE" altLang="de-DE" sz="2400" b="1" dirty="0" err="1"/>
              <a:t>JuM</a:t>
            </a:r>
            <a:r>
              <a:rPr lang="de-DE" altLang="de-DE" sz="2400" b="1" dirty="0"/>
              <a:t> NRW</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DSM, Werder</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Der Autor war bei diesen Regatten als Schiedsrichter tätig und möchte im Folgenden Hinweise zu praktischen Umsetzung geben.</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11</a:t>
            </a:fld>
            <a:endParaRPr lang="de-DE" altLang="de-DE">
              <a:solidFill>
                <a:prstClr val="black">
                  <a:tint val="75000"/>
                </a:prstClr>
              </a:solidFill>
            </a:endParaRPr>
          </a:p>
        </p:txBody>
      </p:sp>
    </p:spTree>
    <p:extLst>
      <p:ext uri="{BB962C8B-B14F-4D97-AF65-F5344CB8AC3E}">
        <p14:creationId xmlns:p14="http://schemas.microsoft.com/office/powerpoint/2010/main" val="14791799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56525" y="908386"/>
            <a:ext cx="11233248" cy="5630529"/>
          </a:xfrm>
        </p:spPr>
        <p:txBody>
          <a:bodyPr anchor="ctr">
            <a:noAutofit/>
          </a:bodyPr>
          <a:lstStyle/>
          <a:p>
            <a:pPr marL="0" indent="0" algn="ctr">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000" b="1" dirty="0"/>
              <a:t>Bereiche der Regatten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000" b="1" dirty="0"/>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Sattelplatz, Startnummern, An- und Ablegen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Regattabüro, Ab- und Ummeldungen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Stege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Start- und Seitenrichter</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Motorboote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Ziel und Zeitnahme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Kontrollkommission und Waage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Ergebnisaushänge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Regattaplatz mit Catering, Zuschauer</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12</a:t>
            </a:fld>
            <a:endParaRPr lang="de-DE" altLang="de-DE">
              <a:solidFill>
                <a:prstClr val="black">
                  <a:tint val="75000"/>
                </a:prstClr>
              </a:solidFill>
            </a:endParaRPr>
          </a:p>
        </p:txBody>
      </p:sp>
    </p:spTree>
    <p:extLst>
      <p:ext uri="{BB962C8B-B14F-4D97-AF65-F5344CB8AC3E}">
        <p14:creationId xmlns:p14="http://schemas.microsoft.com/office/powerpoint/2010/main" val="7602232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719403" y="59940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349152" y="452203"/>
            <a:ext cx="11233248" cy="608670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Sattelplatz, Stege, Startnummern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Hier geht es darum, nach Möglichkeit die Begegnungen der einzelnen Mannschaften temporär zu minimieren. Überall an Land können die Mannschaften entzerrt werden. Das Nadelöhr sind die Steganlagen.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Daher gilt es, mit folgenden Maßnahmen die Stegzeiten zu beschleunigen: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br>
              <a:rPr lang="de-DE" altLang="de-DE" sz="2000" dirty="0"/>
            </a:br>
            <a:r>
              <a:rPr lang="de-DE" altLang="de-DE" sz="2000" dirty="0"/>
              <a:t> - getrennte An- und </a:t>
            </a:r>
            <a:r>
              <a:rPr lang="de-DE" altLang="de-DE" sz="2000" dirty="0" err="1"/>
              <a:t>Ablegestege</a:t>
            </a:r>
            <a:r>
              <a:rPr lang="de-DE" altLang="de-DE" sz="2000" dirty="0"/>
              <a:t> bzw. Stegbereiche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a:t>
            </a:r>
            <a:r>
              <a:rPr lang="de-DE" altLang="de-DE" sz="2000" u="sng" dirty="0"/>
              <a:t>-Kontrollkommissionen </a:t>
            </a:r>
            <a:r>
              <a:rPr lang="de-DE" altLang="de-DE" sz="2000" dirty="0"/>
              <a:t>kontrollieren bereits an Land – </a:t>
            </a:r>
            <a:r>
              <a:rPr lang="de-DE" altLang="de-DE" sz="2000" dirty="0" err="1"/>
              <a:t>Sicherheitsbenzel</a:t>
            </a:r>
            <a:r>
              <a:rPr lang="de-DE" altLang="de-DE" sz="2000" dirty="0"/>
              <a:t> kann man sich auch in einem 1,5 m Abstand zeigen lassen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b="1" dirty="0"/>
              <a:t> </a:t>
            </a:r>
            <a:r>
              <a:rPr lang="de-DE" altLang="de-DE" sz="2000" dirty="0"/>
              <a:t>-</a:t>
            </a:r>
            <a:r>
              <a:rPr lang="de-DE" altLang="de-DE" sz="2000" b="1" dirty="0"/>
              <a:t> </a:t>
            </a:r>
            <a:r>
              <a:rPr lang="de-DE" altLang="de-DE" sz="2000" dirty="0"/>
              <a:t>neben den Stegen stehen Böcke für </a:t>
            </a:r>
            <a:r>
              <a:rPr lang="de-DE" altLang="de-DE" sz="2000" dirty="0" err="1"/>
              <a:t>Benzelreparaturen</a:t>
            </a:r>
            <a:r>
              <a:rPr lang="de-DE" altLang="de-DE" sz="2000" dirty="0"/>
              <a:t> bereit</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 separater Lagerort Riemen und Skulls nicht auf dem Steg, verhindert sich Nähern bei der Rudersuche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 Bugnummern werden veranstalterseitig an Land aufgebracht und wieder abgenommen – kein Kontakt durch den Sportler</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Nach Möglichkeit abgegrenzter Bereich mit Hinweisschildern Maskenpflicht auch für Dritte – bewährt hat sich hier die direkte Erwähnung des Bußgeldes.</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13</a:t>
            </a:fld>
            <a:endParaRPr lang="de-DE" altLang="de-DE">
              <a:solidFill>
                <a:prstClr val="black">
                  <a:tint val="75000"/>
                </a:prstClr>
              </a:solidFill>
            </a:endParaRPr>
          </a:p>
        </p:txBody>
      </p:sp>
    </p:spTree>
    <p:extLst>
      <p:ext uri="{BB962C8B-B14F-4D97-AF65-F5344CB8AC3E}">
        <p14:creationId xmlns:p14="http://schemas.microsoft.com/office/powerpoint/2010/main" val="2504859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381720" y="650080"/>
            <a:ext cx="11233248" cy="437574"/>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Sattelplatz, Stege, Startnummern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14</a:t>
            </a:fld>
            <a:endParaRPr lang="de-DE" altLang="de-DE">
              <a:solidFill>
                <a:prstClr val="black">
                  <a:tint val="75000"/>
                </a:prstClr>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292" y="1306441"/>
            <a:ext cx="4751851" cy="2672916"/>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6552" y="2473742"/>
            <a:ext cx="4615977" cy="259648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641" y="4118825"/>
            <a:ext cx="4626939" cy="2602653"/>
          </a:xfrm>
          <a:prstGeom prst="rect">
            <a:avLst/>
          </a:prstGeom>
        </p:spPr>
      </p:pic>
      <p:sp>
        <p:nvSpPr>
          <p:cNvPr id="7" name="Textfeld 6"/>
          <p:cNvSpPr txBox="1"/>
          <p:nvPr/>
        </p:nvSpPr>
        <p:spPr>
          <a:xfrm>
            <a:off x="5683405" y="1276683"/>
            <a:ext cx="2030877" cy="369332"/>
          </a:xfrm>
          <a:prstGeom prst="rect">
            <a:avLst/>
          </a:prstGeom>
          <a:noFill/>
        </p:spPr>
        <p:txBody>
          <a:bodyPr wrap="none" rtlCol="0">
            <a:spAutoFit/>
          </a:bodyPr>
          <a:lstStyle/>
          <a:p>
            <a:r>
              <a:rPr lang="de-DE" dirty="0">
                <a:solidFill>
                  <a:prstClr val="black"/>
                </a:solidFill>
                <a:cs typeface="Calibri" panose="020F0502020204030204" pitchFamily="34" charset="0"/>
              </a:rPr>
              <a:t>←  </a:t>
            </a:r>
            <a:r>
              <a:rPr lang="de-DE" dirty="0">
                <a:solidFill>
                  <a:prstClr val="black"/>
                </a:solidFill>
              </a:rPr>
              <a:t>Getrennte Stege</a:t>
            </a:r>
          </a:p>
        </p:txBody>
      </p:sp>
      <p:sp>
        <p:nvSpPr>
          <p:cNvPr id="8" name="Textfeld 7"/>
          <p:cNvSpPr txBox="1"/>
          <p:nvPr/>
        </p:nvSpPr>
        <p:spPr>
          <a:xfrm>
            <a:off x="6024250" y="1765086"/>
            <a:ext cx="3176062" cy="646331"/>
          </a:xfrm>
          <a:prstGeom prst="rect">
            <a:avLst/>
          </a:prstGeom>
          <a:noFill/>
        </p:spPr>
        <p:txBody>
          <a:bodyPr wrap="none" rtlCol="0">
            <a:spAutoFit/>
          </a:bodyPr>
          <a:lstStyle/>
          <a:p>
            <a:r>
              <a:rPr lang="de-DE" dirty="0">
                <a:solidFill>
                  <a:prstClr val="black"/>
                </a:solidFill>
              </a:rPr>
              <a:t>großzügiges</a:t>
            </a:r>
          </a:p>
          <a:p>
            <a:r>
              <a:rPr lang="de-DE" dirty="0">
                <a:solidFill>
                  <a:prstClr val="black"/>
                </a:solidFill>
              </a:rPr>
              <a:t>separates Skull-/Riemenlager </a:t>
            </a:r>
            <a:r>
              <a:rPr lang="de-DE" dirty="0">
                <a:solidFill>
                  <a:prstClr val="black"/>
                </a:solidFill>
                <a:cs typeface="Calibri" panose="020F0502020204030204" pitchFamily="34" charset="0"/>
              </a:rPr>
              <a:t>↓</a:t>
            </a:r>
            <a:endParaRPr lang="de-DE" dirty="0">
              <a:solidFill>
                <a:prstClr val="black"/>
              </a:solidFill>
            </a:endParaRPr>
          </a:p>
        </p:txBody>
      </p:sp>
      <p:sp>
        <p:nvSpPr>
          <p:cNvPr id="9" name="Textfeld 8"/>
          <p:cNvSpPr txBox="1"/>
          <p:nvPr/>
        </p:nvSpPr>
        <p:spPr>
          <a:xfrm>
            <a:off x="5683406" y="5251624"/>
            <a:ext cx="4302537" cy="923330"/>
          </a:xfrm>
          <a:prstGeom prst="rect">
            <a:avLst/>
          </a:prstGeom>
          <a:noFill/>
        </p:spPr>
        <p:txBody>
          <a:bodyPr wrap="square" rtlCol="0">
            <a:spAutoFit/>
          </a:bodyPr>
          <a:lstStyle/>
          <a:p>
            <a:r>
              <a:rPr lang="de-DE" dirty="0">
                <a:solidFill>
                  <a:prstClr val="black"/>
                </a:solidFill>
                <a:cs typeface="Calibri" panose="020F0502020204030204" pitchFamily="34" charset="0"/>
              </a:rPr>
              <a:t>←  </a:t>
            </a:r>
            <a:r>
              <a:rPr lang="de-DE" dirty="0">
                <a:solidFill>
                  <a:prstClr val="black"/>
                </a:solidFill>
              </a:rPr>
              <a:t>Bugnummernausgabe und Einsammelplatz zwischen An- und </a:t>
            </a:r>
            <a:r>
              <a:rPr lang="de-DE" dirty="0" err="1">
                <a:solidFill>
                  <a:prstClr val="black"/>
                </a:solidFill>
              </a:rPr>
              <a:t>Ablegestegen</a:t>
            </a:r>
            <a:endParaRPr lang="de-DE" dirty="0">
              <a:solidFill>
                <a:prstClr val="black"/>
              </a:solidFill>
            </a:endParaRPr>
          </a:p>
        </p:txBody>
      </p:sp>
    </p:spTree>
    <p:extLst>
      <p:ext uri="{BB962C8B-B14F-4D97-AF65-F5344CB8AC3E}">
        <p14:creationId xmlns:p14="http://schemas.microsoft.com/office/powerpoint/2010/main" val="9344010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381720" y="650080"/>
            <a:ext cx="11233248" cy="437574"/>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Sattelplatz, Stege, Startnummern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15</a:t>
            </a:fld>
            <a:endParaRPr lang="de-DE" altLang="de-DE">
              <a:solidFill>
                <a:prstClr val="black">
                  <a:tint val="75000"/>
                </a:prstClr>
              </a:solidFill>
            </a:endParaRPr>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01" y="1374869"/>
            <a:ext cx="5903979" cy="3320988"/>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848" y="2518133"/>
            <a:ext cx="6434547" cy="3619433"/>
          </a:xfrm>
          <a:prstGeom prst="rect">
            <a:avLst/>
          </a:prstGeom>
        </p:spPr>
      </p:pic>
      <p:sp>
        <p:nvSpPr>
          <p:cNvPr id="12" name="Textfeld 11"/>
          <p:cNvSpPr txBox="1"/>
          <p:nvPr/>
        </p:nvSpPr>
        <p:spPr>
          <a:xfrm>
            <a:off x="6539916" y="1346687"/>
            <a:ext cx="3936437" cy="646331"/>
          </a:xfrm>
          <a:prstGeom prst="rect">
            <a:avLst/>
          </a:prstGeom>
          <a:noFill/>
        </p:spPr>
        <p:txBody>
          <a:bodyPr wrap="square" rtlCol="0">
            <a:spAutoFit/>
          </a:bodyPr>
          <a:lstStyle/>
          <a:p>
            <a:r>
              <a:rPr lang="de-DE" dirty="0">
                <a:solidFill>
                  <a:prstClr val="black"/>
                </a:solidFill>
                <a:cs typeface="Calibri" panose="020F0502020204030204" pitchFamily="34" charset="0"/>
              </a:rPr>
              <a:t>← </a:t>
            </a:r>
            <a:r>
              <a:rPr lang="de-DE" dirty="0">
                <a:solidFill>
                  <a:prstClr val="black"/>
                </a:solidFill>
              </a:rPr>
              <a:t>Reichlich Platz für Vereinszelte hilft bei der vereinsweisen Segregation</a:t>
            </a:r>
          </a:p>
        </p:txBody>
      </p:sp>
      <p:sp>
        <p:nvSpPr>
          <p:cNvPr id="13" name="Textfeld 12"/>
          <p:cNvSpPr txBox="1"/>
          <p:nvPr/>
        </p:nvSpPr>
        <p:spPr>
          <a:xfrm>
            <a:off x="830481" y="5214236"/>
            <a:ext cx="3894231" cy="1200329"/>
          </a:xfrm>
          <a:prstGeom prst="rect">
            <a:avLst/>
          </a:prstGeom>
          <a:noFill/>
        </p:spPr>
        <p:txBody>
          <a:bodyPr wrap="square" rtlCol="0">
            <a:spAutoFit/>
          </a:bodyPr>
          <a:lstStyle/>
          <a:p>
            <a:pPr algn="just"/>
            <a:r>
              <a:rPr lang="de-DE" dirty="0">
                <a:solidFill>
                  <a:prstClr val="black"/>
                </a:solidFill>
              </a:rPr>
              <a:t>Auch in den Vereinszelten gilt Maskenpflicht wie auf dem gesamten Sattelplatz		</a:t>
            </a:r>
            <a:r>
              <a:rPr lang="de-DE" dirty="0">
                <a:solidFill>
                  <a:prstClr val="black"/>
                </a:solidFill>
                <a:sym typeface="Wingdings" panose="05000000000000000000" pitchFamily="2" charset="2"/>
              </a:rPr>
              <a:t></a:t>
            </a:r>
            <a:r>
              <a:rPr lang="de-DE" dirty="0">
                <a:solidFill>
                  <a:prstClr val="black"/>
                </a:solidFill>
              </a:rPr>
              <a:t>			</a:t>
            </a:r>
            <a:r>
              <a:rPr lang="de-DE" dirty="0">
                <a:solidFill>
                  <a:prstClr val="black"/>
                </a:solidFill>
                <a:cs typeface="Calibri" panose="020F0502020204030204" pitchFamily="34" charset="0"/>
              </a:rPr>
              <a:t> </a:t>
            </a:r>
            <a:endParaRPr lang="de-DE" dirty="0">
              <a:solidFill>
                <a:prstClr val="black"/>
              </a:solidFill>
            </a:endParaRPr>
          </a:p>
        </p:txBody>
      </p:sp>
    </p:spTree>
    <p:extLst>
      <p:ext uri="{BB962C8B-B14F-4D97-AF65-F5344CB8AC3E}">
        <p14:creationId xmlns:p14="http://schemas.microsoft.com/office/powerpoint/2010/main" val="33781404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1011543"/>
            <a:ext cx="11233248" cy="563052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Regattabüro, Ab- und Ummeldungen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Hier haben mehrere Möglichkeiten den Praxistest bestanden: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Einfachste Möglichkeit: </a:t>
            </a:r>
            <a:r>
              <a:rPr lang="de-DE" altLang="de-DE" sz="2400" dirty="0"/>
              <a:t>wie bisher mit Formularen (vor der Tür) mit 1,5 m Abstand, Maskenpflicht und Plexiglasschutz an der Theke.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Zukunftsorientierte Möglichkeit: </a:t>
            </a:r>
            <a:r>
              <a:rPr lang="de-DE" altLang="de-DE" sz="2400" dirty="0"/>
              <a:t>Abschaffung des offenen Regattabüros, Einrichtung je einer E-Mail-Adresse für An-, Ab-, und Ummeldungen. Diese muss dann aber ständig überwacht werden!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-Vorteile: keine Papiere, kein Kontakt, Änderungen können von überall erfolgen, ggf. 				automatische Weiterleitung an WKR-Obmann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-Probleme: Ist Absender autorisiert?  Sind die Angaben vollständig oder muss man 				ständig nachfragen?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16</a:t>
            </a:fld>
            <a:endParaRPr lang="de-DE" altLang="de-DE">
              <a:solidFill>
                <a:prstClr val="black">
                  <a:tint val="75000"/>
                </a:prstClr>
              </a:solidFill>
            </a:endParaRPr>
          </a:p>
        </p:txBody>
      </p:sp>
    </p:spTree>
    <p:extLst>
      <p:ext uri="{BB962C8B-B14F-4D97-AF65-F5344CB8AC3E}">
        <p14:creationId xmlns:p14="http://schemas.microsoft.com/office/powerpoint/2010/main" val="49212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634923"/>
            <a:ext cx="11233248" cy="563052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Start und Seitenrichter</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Starter allein auf dem Start  - Maskenpflicht beim Transport – Maskenpflicht am Start kann entfallen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Starter mit anderen auf dem Start – ggf. sogar in geschlossenen Einheiten: Maskenpflicht für alle </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Seitenrichter allein auf der Position – Maskenpflicht beim Transport – Maskenpflicht während der Tätigkeit kann entfallen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Seitenrichter mit anderen an der Seite – ggf. sogar in geschlossenen Räumen: Maskenpflicht  - ist aber sehr selten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Funkgeräte sollten einmal pro Tag als persönliche Funkgeräte ausgegeben – und dann am Abend desinfiziert werden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Alternative: Kommunikation über mobile </a:t>
            </a:r>
            <a:r>
              <a:rPr lang="de-DE" altLang="de-DE" sz="2400" dirty="0" err="1"/>
              <a:t>devices</a:t>
            </a:r>
            <a:r>
              <a:rPr lang="de-DE" altLang="de-DE" sz="2400" dirty="0"/>
              <a:t> ggf. auch mit </a:t>
            </a:r>
            <a:r>
              <a:rPr lang="de-DE" altLang="de-DE" sz="2400" dirty="0" err="1"/>
              <a:t>whatsapp</a:t>
            </a:r>
            <a:r>
              <a:rPr lang="de-DE" altLang="de-DE" sz="2400" dirty="0"/>
              <a:t> (</a:t>
            </a:r>
            <a:r>
              <a:rPr lang="de-DE" altLang="de-DE" sz="2400" dirty="0" err="1"/>
              <a:t>whatsapp</a:t>
            </a:r>
            <a:r>
              <a:rPr lang="de-DE" altLang="de-DE" sz="2400" dirty="0"/>
              <a:t> Gruppe einrichten)</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17</a:t>
            </a:fld>
            <a:endParaRPr lang="de-DE" altLang="de-DE">
              <a:solidFill>
                <a:prstClr val="black">
                  <a:tint val="75000"/>
                </a:prstClr>
              </a:solidFill>
            </a:endParaRPr>
          </a:p>
        </p:txBody>
      </p:sp>
    </p:spTree>
    <p:extLst>
      <p:ext uri="{BB962C8B-B14F-4D97-AF65-F5344CB8AC3E}">
        <p14:creationId xmlns:p14="http://schemas.microsoft.com/office/powerpoint/2010/main" val="14758156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1844824"/>
            <a:ext cx="11233248" cy="3384376"/>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Motorboote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Hier haben sich folgende Regelungen bewährt:</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Feste Pärchen WKR/</a:t>
            </a:r>
            <a:r>
              <a:rPr lang="de-DE" altLang="de-DE" sz="2400" dirty="0" err="1"/>
              <a:t>Mobofahrer</a:t>
            </a:r>
            <a:endParaRPr lang="de-DE" altLang="de-DE" sz="2400" dirty="0"/>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Pläne </a:t>
            </a:r>
            <a:r>
              <a:rPr lang="de-DE" altLang="de-DE" sz="2400" dirty="0" err="1"/>
              <a:t>Mobofahrer</a:t>
            </a:r>
            <a:r>
              <a:rPr lang="de-DE" altLang="de-DE" sz="2400" dirty="0"/>
              <a:t> und WKR sind temporär zu harmonisieren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ggf. auch ein fester </a:t>
            </a:r>
            <a:r>
              <a:rPr lang="de-DE" altLang="de-DE" sz="2400" dirty="0" err="1"/>
              <a:t>Mobofahrer</a:t>
            </a:r>
            <a:r>
              <a:rPr lang="de-DE" altLang="de-DE" sz="2400" dirty="0"/>
              <a:t> für zwei Schiedsrichter</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Besteck etc. nach jedem Wechsel desinfizieren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Maskenpflicht (?) für beide, ggf. nicht direkt beim Rennen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Desinfektionsmittel und Tücher müssen am Wechselsteg vorrätig sein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18</a:t>
            </a:fld>
            <a:endParaRPr lang="de-DE" altLang="de-DE">
              <a:solidFill>
                <a:prstClr val="black">
                  <a:tint val="75000"/>
                </a:prstClr>
              </a:solidFill>
            </a:endParaRPr>
          </a:p>
        </p:txBody>
      </p:sp>
    </p:spTree>
    <p:extLst>
      <p:ext uri="{BB962C8B-B14F-4D97-AF65-F5344CB8AC3E}">
        <p14:creationId xmlns:p14="http://schemas.microsoft.com/office/powerpoint/2010/main" val="21669254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269640"/>
            <a:ext cx="11233248" cy="3231368"/>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Ziel und Zeitnahme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Diese arbeiten i.d.R. in einem gemeinsamen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geschlossenen Raum. Daher gilt hier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maximaler Abstand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Abtrennung der Arbeitsplätze durch Plexiglas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Desinfektionsmittel und Küchentücher</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19</a:t>
            </a:fld>
            <a:endParaRPr lang="de-DE" altLang="de-DE">
              <a:solidFill>
                <a:prstClr val="black">
                  <a:tint val="75000"/>
                </a:prstClr>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641" y="3307088"/>
            <a:ext cx="5356037" cy="3012771"/>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023" y="3286187"/>
            <a:ext cx="5393191" cy="3033670"/>
          </a:xfrm>
          <a:prstGeom prst="rect">
            <a:avLst/>
          </a:prstGeom>
        </p:spPr>
      </p:pic>
    </p:spTree>
    <p:extLst>
      <p:ext uri="{BB962C8B-B14F-4D97-AF65-F5344CB8AC3E}">
        <p14:creationId xmlns:p14="http://schemas.microsoft.com/office/powerpoint/2010/main" val="1385938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1270700" y="1831927"/>
            <a:ext cx="8896798" cy="3125555"/>
          </a:xfrm>
        </p:spPr>
        <p:txBody>
          <a:bodyPr>
            <a:normAutofit/>
          </a:bodyPr>
          <a:lstStyle/>
          <a:p>
            <a:r>
              <a:rPr lang="de-DE" dirty="0"/>
              <a:t>Termine 2021 ff.</a:t>
            </a:r>
            <a:br>
              <a:rPr lang="de-DE" dirty="0"/>
            </a:br>
            <a:endParaRPr lang="de-DE" dirty="0"/>
          </a:p>
        </p:txBody>
      </p:sp>
    </p:spTree>
    <p:extLst>
      <p:ext uri="{BB962C8B-B14F-4D97-AF65-F5344CB8AC3E}">
        <p14:creationId xmlns:p14="http://schemas.microsoft.com/office/powerpoint/2010/main" val="236711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657354"/>
            <a:ext cx="11233248" cy="563052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Waage und Kontrollkommission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Ziel muss es hier sein, Personenansammlungen zu minimieren.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Steuerleute nur einmal pro WE verwiegen, sie können so früh kommen wie sie wollen, spätestens aber 1h vor dem ersten Rennen.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a:t>
            </a:r>
            <a:r>
              <a:rPr lang="de-DE" altLang="de-DE" sz="2400" dirty="0"/>
              <a:t>LGW Rennen: entweder Verzicht auf diese Rennen oder ein -wie bei den Steuerleuten - analoges Verwiegen (ist aber wenig sinnvoll)</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Organisation bei der Waage: Einbahnweg mit 1,5 m Abstandsmarkierungen, Maskenpflicht für alle, WKR und Waagepersonal mit Plexiglas vor Ruderern geschützt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a:t>
            </a:r>
            <a:r>
              <a:rPr lang="de-DE" altLang="de-DE" sz="2400" u="sng" dirty="0"/>
              <a:t>Kontrollkommissionen </a:t>
            </a:r>
            <a:r>
              <a:rPr lang="de-DE" altLang="de-DE" sz="2400" dirty="0"/>
              <a:t>kontrollieren bereits an Land – </a:t>
            </a:r>
            <a:r>
              <a:rPr lang="de-DE" altLang="de-DE" sz="2400" dirty="0" err="1"/>
              <a:t>Sicherheitsbenzel</a:t>
            </a:r>
            <a:r>
              <a:rPr lang="de-DE" altLang="de-DE" sz="2400" dirty="0"/>
              <a:t> kann man sich auch in einem 1,5 m Abstand zeigen lassen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20</a:t>
            </a:fld>
            <a:endParaRPr lang="de-DE" altLang="de-DE">
              <a:solidFill>
                <a:prstClr val="black">
                  <a:tint val="75000"/>
                </a:prstClr>
              </a:solidFill>
            </a:endParaRPr>
          </a:p>
        </p:txBody>
      </p:sp>
    </p:spTree>
    <p:extLst>
      <p:ext uri="{BB962C8B-B14F-4D97-AF65-F5344CB8AC3E}">
        <p14:creationId xmlns:p14="http://schemas.microsoft.com/office/powerpoint/2010/main" val="5541620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40968" y="1556792"/>
            <a:ext cx="11233248" cy="4649708"/>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Ergebnisaushänge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Hier haben mehrere Möglichkeiten den Praxistest bestanden: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Einfachste Möglichkeit: </a:t>
            </a:r>
            <a:r>
              <a:rPr lang="de-DE" altLang="de-DE" sz="2400" dirty="0"/>
              <a:t>wie bisher Abstandsmarkierungen mit 1,5 m Abstand, Maskenpflicht und Einbahnregelung, am besten im Freien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Zukunftsorientierte Möglichkeit: </a:t>
            </a:r>
            <a:r>
              <a:rPr lang="de-DE" altLang="de-DE" sz="2400" dirty="0"/>
              <a:t>Abschaffung der Ergebnistafeln und direkte Übertragung ins Internet bzw. in eine App.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-Vorteile: keine Papiere, keine Personenpulks, kein Helfer zum </a:t>
            </a:r>
            <a:r>
              <a:rPr lang="de-DE" altLang="de-DE" sz="2400" dirty="0" err="1"/>
              <a:t>Antackern</a:t>
            </a:r>
            <a:r>
              <a:rPr lang="de-DE" altLang="de-DE" sz="2400" dirty="0"/>
              <a:t> notwendig, 				ggf. Ergebnisse leicht korrigierbar</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-Nachteile: mobile </a:t>
            </a:r>
            <a:r>
              <a:rPr lang="de-DE" altLang="de-DE" sz="2400" dirty="0" err="1"/>
              <a:t>device</a:t>
            </a:r>
            <a:r>
              <a:rPr lang="de-DE" altLang="de-DE" sz="2400" dirty="0"/>
              <a:t> notwendig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21</a:t>
            </a:fld>
            <a:endParaRPr lang="de-DE" altLang="de-DE">
              <a:solidFill>
                <a:prstClr val="black">
                  <a:tint val="75000"/>
                </a:prstClr>
              </a:solidFill>
            </a:endParaRPr>
          </a:p>
        </p:txBody>
      </p:sp>
    </p:spTree>
    <p:extLst>
      <p:ext uri="{BB962C8B-B14F-4D97-AF65-F5344CB8AC3E}">
        <p14:creationId xmlns:p14="http://schemas.microsoft.com/office/powerpoint/2010/main" val="3111410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952350"/>
            <a:ext cx="11233248" cy="5630529"/>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Regattaplatz und Zuschauer </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Zutritt Helfer / Zuschauer / Sportler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Sportler/Trainer u.a. Hier sollten vereinsweise Listen mit den Teilnehmern und deren Kontaktdaten dem Regattabüro vorgelegt werden. </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Regattaplatz sollte abgegrenzt werden, so dass dort die Menge der Anwesenden kontrolliert werden können. </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Bei nur einem Zu- und Ausgang ist hier eine Kontrolle möglich. Dabei hat sich in Krefeld ein QR Code mit dahinter liegender Software bewährt, die die Anzahl der Personen zählt.  Der eine Code war für Helfer (24 Std), der andere für Zuschauer.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a:t>Die </a:t>
            </a:r>
            <a:r>
              <a:rPr lang="de-DE" altLang="de-DE" sz="2400" dirty="0"/>
              <a:t>Software fragt die Kontaktdaten ab.</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22</a:t>
            </a:fld>
            <a:endParaRPr lang="de-DE" altLang="de-DE">
              <a:solidFill>
                <a:prstClr val="black">
                  <a:tint val="75000"/>
                </a:prstClr>
              </a:solidFill>
            </a:endParaRPr>
          </a:p>
        </p:txBody>
      </p:sp>
    </p:spTree>
    <p:extLst>
      <p:ext uri="{BB962C8B-B14F-4D97-AF65-F5344CB8AC3E}">
        <p14:creationId xmlns:p14="http://schemas.microsoft.com/office/powerpoint/2010/main" val="3786748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23392" y="184685"/>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629991"/>
            <a:ext cx="11233248" cy="1036493"/>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Regattaplatz und Zuschauer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Allgemeines</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23</a:t>
            </a:fld>
            <a:endParaRPr lang="de-DE" altLang="de-DE">
              <a:solidFill>
                <a:prstClr val="black">
                  <a:tint val="75000"/>
                </a:prstClr>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630" y="1866074"/>
            <a:ext cx="4037175" cy="4037175"/>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4219" y="1752835"/>
            <a:ext cx="4078183" cy="4078183"/>
          </a:xfrm>
          <a:prstGeom prst="rect">
            <a:avLst/>
          </a:prstGeom>
        </p:spPr>
      </p:pic>
      <p:sp>
        <p:nvSpPr>
          <p:cNvPr id="6" name="Textfeld 5"/>
          <p:cNvSpPr txBox="1"/>
          <p:nvPr/>
        </p:nvSpPr>
        <p:spPr>
          <a:xfrm>
            <a:off x="4943872" y="4717039"/>
            <a:ext cx="2624413" cy="923330"/>
          </a:xfrm>
          <a:prstGeom prst="rect">
            <a:avLst/>
          </a:prstGeom>
          <a:noFill/>
        </p:spPr>
        <p:txBody>
          <a:bodyPr wrap="square" rtlCol="0">
            <a:spAutoFit/>
          </a:bodyPr>
          <a:lstStyle/>
          <a:p>
            <a:r>
              <a:rPr lang="de-DE" dirty="0">
                <a:solidFill>
                  <a:prstClr val="black"/>
                </a:solidFill>
                <a:sym typeface="Wingdings" panose="05000000000000000000" pitchFamily="2" charset="2"/>
              </a:rPr>
              <a:t></a:t>
            </a:r>
            <a:r>
              <a:rPr lang="de-DE" dirty="0">
                <a:solidFill>
                  <a:prstClr val="black"/>
                </a:solidFill>
              </a:rPr>
              <a:t>Aufgestellte Desinfektions-ständer im Eigenbau</a:t>
            </a:r>
          </a:p>
        </p:txBody>
      </p:sp>
      <p:sp>
        <p:nvSpPr>
          <p:cNvPr id="7" name="Textfeld 6"/>
          <p:cNvSpPr txBox="1"/>
          <p:nvPr/>
        </p:nvSpPr>
        <p:spPr>
          <a:xfrm>
            <a:off x="5007940" y="1787454"/>
            <a:ext cx="2496277" cy="923330"/>
          </a:xfrm>
          <a:prstGeom prst="rect">
            <a:avLst/>
          </a:prstGeom>
          <a:noFill/>
        </p:spPr>
        <p:txBody>
          <a:bodyPr wrap="square" rtlCol="0">
            <a:spAutoFit/>
          </a:bodyPr>
          <a:lstStyle/>
          <a:p>
            <a:pPr algn="r"/>
            <a:r>
              <a:rPr lang="de-DE" dirty="0">
                <a:solidFill>
                  <a:prstClr val="black"/>
                </a:solidFill>
              </a:rPr>
              <a:t>Hinweistafeln zur Maskenpflicht kann es nicht genug geben </a:t>
            </a:r>
            <a:r>
              <a:rPr lang="de-DE" dirty="0">
                <a:solidFill>
                  <a:prstClr val="black"/>
                </a:solidFill>
                <a:sym typeface="Wingdings" panose="05000000000000000000" pitchFamily="2" charset="2"/>
              </a:rPr>
              <a:t></a:t>
            </a:r>
            <a:endParaRPr lang="de-DE" dirty="0">
              <a:solidFill>
                <a:prstClr val="black"/>
              </a:solidFill>
            </a:endParaRPr>
          </a:p>
        </p:txBody>
      </p:sp>
    </p:spTree>
    <p:extLst>
      <p:ext uri="{BB962C8B-B14F-4D97-AF65-F5344CB8AC3E}">
        <p14:creationId xmlns:p14="http://schemas.microsoft.com/office/powerpoint/2010/main" val="747096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853414"/>
            <a:ext cx="11233248" cy="5630529"/>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Catering</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Warteschlange als Einbahnstraße mit 1,5 m Abständen organisiert</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Bereich zwischen Helfern und Kunden ist großflächig durch Plexiglas getrennt</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Eine Person ist für die Bestellannahme und ggf. das Kassieren zuständig (kleine Plexiglasöffnung) </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Im nächsten Schritt erfolgt die Warenausgabe </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Wenn Kasse separat, dann am Ende kleine Plexiglaslücke unten als Gelddurchreiche</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Brötchen nur zugeklappt als 1/1 Brötchen</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Helfer mit Hygiene-Handschuhen</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Ausreichend Desinfektionsmittel für Helfer</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Möglichst separate Zu- und Abgänge für Helfer und Kunden</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24</a:t>
            </a:fld>
            <a:endParaRPr lang="de-DE" altLang="de-DE">
              <a:solidFill>
                <a:prstClr val="black">
                  <a:tint val="75000"/>
                </a:prstClr>
              </a:solidFill>
            </a:endParaRPr>
          </a:p>
        </p:txBody>
      </p:sp>
    </p:spTree>
    <p:extLst>
      <p:ext uri="{BB962C8B-B14F-4D97-AF65-F5344CB8AC3E}">
        <p14:creationId xmlns:p14="http://schemas.microsoft.com/office/powerpoint/2010/main" val="11582174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853414"/>
            <a:ext cx="11233248" cy="991413"/>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Catering</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25</a:t>
            </a:fld>
            <a:endParaRPr lang="de-DE" altLang="de-DE">
              <a:solidFill>
                <a:prstClr val="black">
                  <a:tint val="75000"/>
                </a:prstClr>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24" y="1844824"/>
            <a:ext cx="7101685" cy="3994698"/>
          </a:xfrm>
          <a:prstGeom prst="rect">
            <a:avLst/>
          </a:prstGeom>
        </p:spPr>
      </p:pic>
      <p:sp>
        <p:nvSpPr>
          <p:cNvPr id="5" name="Textfeld 4"/>
          <p:cNvSpPr txBox="1"/>
          <p:nvPr/>
        </p:nvSpPr>
        <p:spPr>
          <a:xfrm>
            <a:off x="8112225" y="2276873"/>
            <a:ext cx="2976331" cy="1200329"/>
          </a:xfrm>
          <a:prstGeom prst="rect">
            <a:avLst/>
          </a:prstGeom>
          <a:noFill/>
        </p:spPr>
        <p:txBody>
          <a:bodyPr wrap="square" rtlCol="0">
            <a:spAutoFit/>
          </a:bodyPr>
          <a:lstStyle/>
          <a:p>
            <a:r>
              <a:rPr lang="de-DE" dirty="0">
                <a:solidFill>
                  <a:prstClr val="black"/>
                </a:solidFill>
                <a:sym typeface="Wingdings" panose="05000000000000000000" pitchFamily="2" charset="2"/>
              </a:rPr>
              <a:t></a:t>
            </a:r>
            <a:r>
              <a:rPr lang="de-DE" dirty="0">
                <a:solidFill>
                  <a:prstClr val="black"/>
                </a:solidFill>
              </a:rPr>
              <a:t>Das Speisenbuffet ist ganzflächig mit Plexiglas geschützt, die Helfer tragen ganztägig Masken</a:t>
            </a:r>
          </a:p>
        </p:txBody>
      </p:sp>
    </p:spTree>
    <p:extLst>
      <p:ext uri="{BB962C8B-B14F-4D97-AF65-F5344CB8AC3E}">
        <p14:creationId xmlns:p14="http://schemas.microsoft.com/office/powerpoint/2010/main" val="7997942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1556795"/>
            <a:ext cx="11233248" cy="3988821"/>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Vielen Dank</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Fachressort Wettkampfwesen</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Georg Grützner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hlinkClick r:id="rId3"/>
              </a:rPr>
              <a:t>gruetzner@gmx.de</a:t>
            </a:r>
            <a:endParaRPr lang="de-DE" altLang="de-DE" sz="2400" b="1" dirty="0"/>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p:txBody>
      </p:sp>
      <p:pic>
        <p:nvPicPr>
          <p:cNvPr id="51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26</a:t>
            </a:fld>
            <a:endParaRPr lang="de-DE" altLang="de-DE">
              <a:solidFill>
                <a:prstClr val="black">
                  <a:tint val="75000"/>
                </a:prstClr>
              </a:solidFill>
            </a:endParaRPr>
          </a:p>
        </p:txBody>
      </p:sp>
    </p:spTree>
    <p:extLst>
      <p:ext uri="{BB962C8B-B14F-4D97-AF65-F5344CB8AC3E}">
        <p14:creationId xmlns:p14="http://schemas.microsoft.com/office/powerpoint/2010/main" val="3489146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1270700" y="1831927"/>
            <a:ext cx="8896798" cy="3125555"/>
          </a:xfrm>
        </p:spPr>
        <p:txBody>
          <a:bodyPr>
            <a:normAutofit/>
          </a:bodyPr>
          <a:lstStyle/>
          <a:p>
            <a:r>
              <a:rPr lang="de-DE" dirty="0"/>
              <a:t>Erprobungsmaßnahmen und </a:t>
            </a:r>
            <a:br>
              <a:rPr lang="de-DE" dirty="0"/>
            </a:br>
            <a:br>
              <a:rPr lang="de-DE" dirty="0"/>
            </a:br>
            <a:r>
              <a:rPr lang="de-DE" dirty="0"/>
              <a:t>Corona Regeln</a:t>
            </a:r>
            <a:br>
              <a:rPr lang="de-DE" dirty="0"/>
            </a:br>
            <a:endParaRPr lang="de-DE" dirty="0"/>
          </a:p>
        </p:txBody>
      </p:sp>
    </p:spTree>
    <p:extLst>
      <p:ext uri="{BB962C8B-B14F-4D97-AF65-F5344CB8AC3E}">
        <p14:creationId xmlns:p14="http://schemas.microsoft.com/office/powerpoint/2010/main" val="63409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8249790" cy="1180214"/>
          </a:xfrm>
        </p:spPr>
        <p:txBody>
          <a:bodyPr>
            <a:normAutofit fontScale="90000"/>
          </a:bodyPr>
          <a:lstStyle/>
          <a:p>
            <a:pPr>
              <a:spcBef>
                <a:spcPts val="600"/>
              </a:spcBef>
            </a:pPr>
            <a:r>
              <a:rPr lang="de-DE" dirty="0"/>
              <a:t>Erprobungsmaßnahme </a:t>
            </a:r>
            <a:br>
              <a:rPr lang="de-DE" dirty="0"/>
            </a:br>
            <a:r>
              <a:rPr lang="de-DE" dirty="0"/>
              <a:t>Jahrgangsmeisterschaften U 17</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1296347" y="1872822"/>
            <a:ext cx="9049436" cy="2516298"/>
          </a:xfrm>
        </p:spPr>
        <p:txBody>
          <a:bodyPr>
            <a:normAutofit/>
          </a:bodyPr>
          <a:lstStyle/>
          <a:p>
            <a:pPr lvl="0"/>
            <a:r>
              <a:rPr lang="de-DE" b="1" dirty="0"/>
              <a:t>Juniorinnen-Vierer mit St. B</a:t>
            </a:r>
          </a:p>
          <a:p>
            <a:r>
              <a:rPr lang="de-DE" b="1" dirty="0"/>
              <a:t>Juniorinnen-Zweier ohne St. B</a:t>
            </a:r>
          </a:p>
          <a:p>
            <a:r>
              <a:rPr lang="de-DE" b="1" dirty="0"/>
              <a:t>Juniorinnen-Achter mit St. B</a:t>
            </a:r>
          </a:p>
          <a:p>
            <a:r>
              <a:rPr lang="de-DE" b="1" dirty="0"/>
              <a:t>Leichtgewichts-Juniorinnen-Doppelvierer mit St. B</a:t>
            </a:r>
          </a:p>
          <a:p>
            <a:endParaRPr lang="de-DE" b="1" dirty="0"/>
          </a:p>
          <a:p>
            <a:pPr lvl="0"/>
            <a:endParaRPr lang="de-DE" b="1" dirty="0"/>
          </a:p>
        </p:txBody>
      </p:sp>
    </p:spTree>
    <p:extLst>
      <p:ext uri="{BB962C8B-B14F-4D97-AF65-F5344CB8AC3E}">
        <p14:creationId xmlns:p14="http://schemas.microsoft.com/office/powerpoint/2010/main" val="271980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8753094" cy="1180214"/>
          </a:xfrm>
        </p:spPr>
        <p:txBody>
          <a:bodyPr>
            <a:normAutofit fontScale="90000"/>
          </a:bodyPr>
          <a:lstStyle/>
          <a:p>
            <a:pPr>
              <a:spcBef>
                <a:spcPts val="600"/>
              </a:spcBef>
            </a:pPr>
            <a:r>
              <a:rPr lang="de-DE" dirty="0"/>
              <a:t>Erprobungsmaßnahme </a:t>
            </a:r>
            <a:br>
              <a:rPr lang="de-DE" dirty="0"/>
            </a:br>
            <a:r>
              <a:rPr lang="de-DE" dirty="0"/>
              <a:t>Deutsche Sprintmeisterschaften</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1296347" y="1872822"/>
            <a:ext cx="4996894" cy="4277827"/>
          </a:xfrm>
        </p:spPr>
        <p:txBody>
          <a:bodyPr>
            <a:normAutofit/>
          </a:bodyPr>
          <a:lstStyle/>
          <a:p>
            <a:pPr lvl="0"/>
            <a:r>
              <a:rPr lang="de-DE" b="1" dirty="0"/>
              <a:t>Frauen-Zweier ohne St. A</a:t>
            </a:r>
          </a:p>
          <a:p>
            <a:pPr lvl="0"/>
            <a:r>
              <a:rPr lang="de-DE" b="1" dirty="0"/>
              <a:t>Juniorinnen-Vierer mit St. A</a:t>
            </a:r>
          </a:p>
          <a:p>
            <a:pPr lvl="0"/>
            <a:r>
              <a:rPr lang="de-DE" b="1" dirty="0"/>
              <a:t>Juniorinnen-Vierer mit  St. B</a:t>
            </a:r>
          </a:p>
          <a:p>
            <a:pPr lvl="0"/>
            <a:r>
              <a:rPr lang="de-DE" b="1" dirty="0"/>
              <a:t>Frauen-Vierer mit  St. A</a:t>
            </a:r>
          </a:p>
          <a:p>
            <a:pPr lvl="0"/>
            <a:r>
              <a:rPr lang="de-DE" b="1" dirty="0"/>
              <a:t>Juniorinnen-Achter mit St. A</a:t>
            </a:r>
          </a:p>
          <a:p>
            <a:pPr lvl="0"/>
            <a:r>
              <a:rPr lang="de-DE" b="1" dirty="0"/>
              <a:t>Juniorinnen-Achter mit St. B</a:t>
            </a:r>
          </a:p>
        </p:txBody>
      </p:sp>
    </p:spTree>
    <p:extLst>
      <p:ext uri="{BB962C8B-B14F-4D97-AF65-F5344CB8AC3E}">
        <p14:creationId xmlns:p14="http://schemas.microsoft.com/office/powerpoint/2010/main" val="179049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77653" y="325857"/>
            <a:ext cx="8896798" cy="1023168"/>
          </a:xfrm>
        </p:spPr>
        <p:txBody>
          <a:bodyPr>
            <a:normAutofit/>
          </a:bodyPr>
          <a:lstStyle/>
          <a:p>
            <a:r>
              <a:rPr lang="de-DE" dirty="0"/>
              <a:t>2021 / 1</a:t>
            </a:r>
          </a:p>
        </p:txBody>
      </p:sp>
      <p:graphicFrame>
        <p:nvGraphicFramePr>
          <p:cNvPr id="3" name="Tabelle 2">
            <a:extLst>
              <a:ext uri="{FF2B5EF4-FFF2-40B4-BE49-F238E27FC236}">
                <a16:creationId xmlns:a16="http://schemas.microsoft.com/office/drawing/2014/main" id="{BC5F48F8-61E6-47AB-8BCE-BC9AFB74847B}"/>
              </a:ext>
            </a:extLst>
          </p:cNvPr>
          <p:cNvGraphicFramePr>
            <a:graphicFrameLocks noGrp="1"/>
          </p:cNvGraphicFramePr>
          <p:nvPr/>
        </p:nvGraphicFramePr>
        <p:xfrm>
          <a:off x="1036320" y="1310403"/>
          <a:ext cx="10284823" cy="3835872"/>
        </p:xfrm>
        <a:graphic>
          <a:graphicData uri="http://schemas.openxmlformats.org/drawingml/2006/table">
            <a:tbl>
              <a:tblPr/>
              <a:tblGrid>
                <a:gridCol w="883831">
                  <a:extLst>
                    <a:ext uri="{9D8B030D-6E8A-4147-A177-3AD203B41FA5}">
                      <a16:colId xmlns:a16="http://schemas.microsoft.com/office/drawing/2014/main" val="3955723314"/>
                    </a:ext>
                  </a:extLst>
                </a:gridCol>
                <a:gridCol w="6692626">
                  <a:extLst>
                    <a:ext uri="{9D8B030D-6E8A-4147-A177-3AD203B41FA5}">
                      <a16:colId xmlns:a16="http://schemas.microsoft.com/office/drawing/2014/main" val="2463075852"/>
                    </a:ext>
                  </a:extLst>
                </a:gridCol>
                <a:gridCol w="2708366">
                  <a:extLst>
                    <a:ext uri="{9D8B030D-6E8A-4147-A177-3AD203B41FA5}">
                      <a16:colId xmlns:a16="http://schemas.microsoft.com/office/drawing/2014/main" val="836823760"/>
                    </a:ext>
                  </a:extLst>
                </a:gridCol>
              </a:tblGrid>
              <a:tr h="239742">
                <a:tc>
                  <a:txBody>
                    <a:bodyPr/>
                    <a:lstStyle/>
                    <a:p>
                      <a:pPr algn="l" fontAlgn="b"/>
                      <a:r>
                        <a:rPr lang="de-DE" sz="1400" b="1" i="0" u="none" strike="noStrike" dirty="0">
                          <a:solidFill>
                            <a:schemeClr val="bg1"/>
                          </a:solidFill>
                          <a:effectLst/>
                          <a:latin typeface="Calibri" panose="020F0502020204030204" pitchFamily="34" charset="0"/>
                        </a:rPr>
                        <a:t>31.01.</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25. Deutsche </a:t>
                      </a:r>
                      <a:r>
                        <a:rPr lang="de-DE" sz="1400" b="1" i="0" u="none" strike="noStrike" dirty="0" err="1">
                          <a:solidFill>
                            <a:schemeClr val="bg1"/>
                          </a:solidFill>
                          <a:effectLst/>
                          <a:latin typeface="Calibri" panose="020F0502020204030204" pitchFamily="34" charset="0"/>
                        </a:rPr>
                        <a:t>Ruderergometermeisterschaft</a:t>
                      </a:r>
                      <a:r>
                        <a:rPr lang="de-DE" sz="1400" b="1" i="0" u="none" strike="noStrike" dirty="0">
                          <a:solidFill>
                            <a:schemeClr val="bg1"/>
                          </a:solidFill>
                          <a:effectLst/>
                          <a:latin typeface="Calibri" panose="020F0502020204030204" pitchFamily="34" charset="0"/>
                        </a:rPr>
                        <a:t> 2021 (Alternative I)</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a:solidFill>
                            <a:schemeClr val="bg1"/>
                          </a:solidFill>
                          <a:effectLst/>
                          <a:latin typeface="Calibri" panose="020F0502020204030204" pitchFamily="34" charset="0"/>
                        </a:rPr>
                        <a:t>THG-Halle in Essen-Kettwig</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225224223"/>
                  </a:ext>
                </a:extLst>
              </a:tr>
              <a:tr h="239742">
                <a:tc>
                  <a:txBody>
                    <a:bodyPr/>
                    <a:lstStyle/>
                    <a:p>
                      <a:pPr algn="l" fontAlgn="b"/>
                      <a:r>
                        <a:rPr lang="de-DE" sz="1400" b="1" i="0" u="none" strike="noStrike" dirty="0">
                          <a:solidFill>
                            <a:schemeClr val="bg1"/>
                          </a:solidFill>
                          <a:effectLst/>
                          <a:latin typeface="Calibri" panose="020F0502020204030204" pitchFamily="34" charset="0"/>
                        </a:rPr>
                        <a:t>13./14.2.</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25. Deutsche </a:t>
                      </a:r>
                      <a:r>
                        <a:rPr lang="de-DE" sz="1400" b="1" i="0" u="none" strike="noStrike" dirty="0" err="1">
                          <a:solidFill>
                            <a:schemeClr val="bg1"/>
                          </a:solidFill>
                          <a:effectLst/>
                          <a:latin typeface="Calibri" panose="020F0502020204030204" pitchFamily="34" charset="0"/>
                        </a:rPr>
                        <a:t>Ruderergometermeisterschaft</a:t>
                      </a:r>
                      <a:r>
                        <a:rPr lang="de-DE" sz="1400" b="1" i="0" u="none" strike="noStrike" dirty="0">
                          <a:solidFill>
                            <a:schemeClr val="bg1"/>
                          </a:solidFill>
                          <a:effectLst/>
                          <a:latin typeface="Calibri" panose="020F0502020204030204" pitchFamily="34" charset="0"/>
                        </a:rPr>
                        <a:t> 2021 (Alternative II)</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virtuell</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2562211676"/>
                  </a:ext>
                </a:extLst>
              </a:tr>
              <a:tr h="239742">
                <a:tc>
                  <a:txBody>
                    <a:bodyPr/>
                    <a:lstStyle/>
                    <a:p>
                      <a:pPr algn="l" fontAlgn="b"/>
                      <a:r>
                        <a:rPr lang="de-DE" sz="1400" b="1" i="0" u="none" strike="noStrike" dirty="0">
                          <a:solidFill>
                            <a:srgbClr val="000000"/>
                          </a:solidFill>
                          <a:effectLst/>
                          <a:latin typeface="Calibri" panose="020F0502020204030204" pitchFamily="34" charset="0"/>
                        </a:rPr>
                        <a:t>27./28.2.</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WRICH + ERICH</a:t>
                      </a:r>
                    </a:p>
                  </a:txBody>
                  <a:tcPr marL="7620" marR="7620" marT="7620" marB="0" anchor="b">
                    <a:lnL>
                      <a:noFill/>
                    </a:lnL>
                    <a:lnR>
                      <a:noFill/>
                    </a:lnR>
                    <a:lnT>
                      <a:noFill/>
                    </a:lnT>
                    <a:lnB>
                      <a:noFill/>
                    </a:lnB>
                  </a:tcPr>
                </a:tc>
                <a:tc>
                  <a:txBody>
                    <a:bodyPr/>
                    <a:lstStyle/>
                    <a:p>
                      <a:pPr algn="l" fontAlgn="b"/>
                      <a:r>
                        <a:rPr lang="de-DE" sz="1400" b="1" i="0" u="none" strike="noStrike">
                          <a:solidFill>
                            <a:srgbClr val="000000"/>
                          </a:solidFill>
                          <a:effectLst/>
                          <a:latin typeface="Calibri" panose="020F0502020204030204" pitchFamily="34" charset="0"/>
                        </a:rPr>
                        <a:t>virtuell</a:t>
                      </a:r>
                    </a:p>
                  </a:txBody>
                  <a:tcPr marL="7620" marR="7620" marT="7620" marB="0" anchor="b">
                    <a:lnL>
                      <a:noFill/>
                    </a:lnL>
                    <a:lnR>
                      <a:noFill/>
                    </a:lnR>
                    <a:lnT>
                      <a:noFill/>
                    </a:lnT>
                    <a:lnB>
                      <a:noFill/>
                    </a:lnB>
                  </a:tcPr>
                </a:tc>
                <a:extLst>
                  <a:ext uri="{0D108BD9-81ED-4DB2-BD59-A6C34878D82A}">
                    <a16:rowId xmlns:a16="http://schemas.microsoft.com/office/drawing/2014/main" val="2502230135"/>
                  </a:ext>
                </a:extLst>
              </a:tr>
              <a:tr h="239742">
                <a:tc>
                  <a:txBody>
                    <a:bodyPr/>
                    <a:lstStyle/>
                    <a:p>
                      <a:pPr algn="l" fontAlgn="b"/>
                      <a:r>
                        <a:rPr lang="de-DE" sz="1400" b="1" i="0" u="none" strike="noStrike">
                          <a:solidFill>
                            <a:srgbClr val="000000"/>
                          </a:solidFill>
                          <a:effectLst/>
                          <a:latin typeface="Calibri" panose="020F0502020204030204" pitchFamily="34" charset="0"/>
                        </a:rPr>
                        <a:t>5./7.4.</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European OPQR</a:t>
                      </a:r>
                    </a:p>
                  </a:txBody>
                  <a:tcPr marL="7620" marR="7620" marT="7620" marB="0" anchor="b">
                    <a:lnL>
                      <a:noFill/>
                    </a:lnL>
                    <a:lnR>
                      <a:noFill/>
                    </a:lnR>
                    <a:lnT>
                      <a:noFill/>
                    </a:lnT>
                    <a:lnB>
                      <a:noFill/>
                    </a:lnB>
                  </a:tcPr>
                </a:tc>
                <a:tc>
                  <a:txBody>
                    <a:bodyPr/>
                    <a:lstStyle/>
                    <a:p>
                      <a:pPr algn="l" fontAlgn="b"/>
                      <a:r>
                        <a:rPr lang="de-DE" sz="1400" b="1" i="0" u="none" strike="noStrike">
                          <a:solidFill>
                            <a:srgbClr val="000000"/>
                          </a:solidFill>
                          <a:effectLst/>
                          <a:latin typeface="Calibri" panose="020F0502020204030204" pitchFamily="34" charset="0"/>
                        </a:rPr>
                        <a:t>Varese</a:t>
                      </a:r>
                    </a:p>
                  </a:txBody>
                  <a:tcPr marL="7620" marR="7620" marT="7620" marB="0" anchor="b">
                    <a:lnL>
                      <a:noFill/>
                    </a:lnL>
                    <a:lnR>
                      <a:noFill/>
                    </a:lnR>
                    <a:lnT>
                      <a:noFill/>
                    </a:lnT>
                    <a:lnB>
                      <a:noFill/>
                    </a:lnB>
                  </a:tcPr>
                </a:tc>
                <a:extLst>
                  <a:ext uri="{0D108BD9-81ED-4DB2-BD59-A6C34878D82A}">
                    <a16:rowId xmlns:a16="http://schemas.microsoft.com/office/drawing/2014/main" val="2683776428"/>
                  </a:ext>
                </a:extLst>
              </a:tr>
              <a:tr h="239742">
                <a:tc>
                  <a:txBody>
                    <a:bodyPr/>
                    <a:lstStyle/>
                    <a:p>
                      <a:pPr algn="l" fontAlgn="b"/>
                      <a:r>
                        <a:rPr lang="de-DE" sz="1400" b="1" i="0" u="none" strike="noStrike">
                          <a:solidFill>
                            <a:srgbClr val="000000"/>
                          </a:solidFill>
                          <a:effectLst/>
                          <a:latin typeface="Calibri" panose="020F0502020204030204" pitchFamily="34" charset="0"/>
                        </a:rPr>
                        <a:t>10./11.4.</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ERCH</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Varese</a:t>
                      </a:r>
                    </a:p>
                  </a:txBody>
                  <a:tcPr marL="7620" marR="7620" marT="7620" marB="0" anchor="b">
                    <a:lnL>
                      <a:noFill/>
                    </a:lnL>
                    <a:lnR>
                      <a:noFill/>
                    </a:lnR>
                    <a:lnT>
                      <a:noFill/>
                    </a:lnT>
                    <a:lnB>
                      <a:noFill/>
                    </a:lnB>
                  </a:tcPr>
                </a:tc>
                <a:extLst>
                  <a:ext uri="{0D108BD9-81ED-4DB2-BD59-A6C34878D82A}">
                    <a16:rowId xmlns:a16="http://schemas.microsoft.com/office/drawing/2014/main" val="2200824627"/>
                  </a:ext>
                </a:extLst>
              </a:tr>
              <a:tr h="239742">
                <a:tc>
                  <a:txBody>
                    <a:bodyPr/>
                    <a:lstStyle/>
                    <a:p>
                      <a:pPr algn="l" fontAlgn="b"/>
                      <a:r>
                        <a:rPr lang="de-DE" sz="1400" b="1" i="0" u="none" strike="noStrike" dirty="0">
                          <a:solidFill>
                            <a:schemeClr val="bg1"/>
                          </a:solidFill>
                          <a:effectLst/>
                          <a:latin typeface="Calibri" panose="020F0502020204030204" pitchFamily="34" charset="0"/>
                        </a:rPr>
                        <a:t>17./18.4.</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Deutsches Meisterschaftsrudern Kleinboot</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Köln-Fühlingen</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3748001100"/>
                  </a:ext>
                </a:extLst>
              </a:tr>
              <a:tr h="239742">
                <a:tc>
                  <a:txBody>
                    <a:bodyPr/>
                    <a:lstStyle/>
                    <a:p>
                      <a:pPr algn="l" fontAlgn="b"/>
                      <a:r>
                        <a:rPr lang="de-DE" sz="1400" b="1" i="0" u="none" strike="noStrike">
                          <a:solidFill>
                            <a:srgbClr val="000000"/>
                          </a:solidFill>
                          <a:effectLst/>
                          <a:latin typeface="Calibri" panose="020F0502020204030204" pitchFamily="34" charset="0"/>
                        </a:rPr>
                        <a:t>1./2.5.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WRCUP I</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Zagreb</a:t>
                      </a:r>
                    </a:p>
                  </a:txBody>
                  <a:tcPr marL="7620" marR="7620" marT="7620" marB="0" anchor="b">
                    <a:lnL>
                      <a:noFill/>
                    </a:lnL>
                    <a:lnR>
                      <a:noFill/>
                    </a:lnR>
                    <a:lnT>
                      <a:noFill/>
                    </a:lnT>
                    <a:lnB>
                      <a:noFill/>
                    </a:lnB>
                  </a:tcPr>
                </a:tc>
                <a:extLst>
                  <a:ext uri="{0D108BD9-81ED-4DB2-BD59-A6C34878D82A}">
                    <a16:rowId xmlns:a16="http://schemas.microsoft.com/office/drawing/2014/main" val="662365385"/>
                  </a:ext>
                </a:extLst>
              </a:tr>
              <a:tr h="239742">
                <a:tc>
                  <a:txBody>
                    <a:bodyPr/>
                    <a:lstStyle/>
                    <a:p>
                      <a:pPr algn="l" fontAlgn="b"/>
                      <a:r>
                        <a:rPr lang="de-DE" sz="1400" b="1" i="0" u="none" strike="noStrike">
                          <a:solidFill>
                            <a:srgbClr val="000000"/>
                          </a:solidFill>
                          <a:effectLst/>
                          <a:latin typeface="Calibri" panose="020F0502020204030204" pitchFamily="34" charset="0"/>
                        </a:rPr>
                        <a:t>8./9.5.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FPQR</a:t>
                      </a:r>
                    </a:p>
                  </a:txBody>
                  <a:tcPr marL="7620" marR="7620" marT="7620"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panose="020F0502020204030204" pitchFamily="34" charset="0"/>
                        </a:rPr>
                        <a:t>Gavirate</a:t>
                      </a:r>
                      <a:endParaRPr lang="de-DE" sz="14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590107520"/>
                  </a:ext>
                </a:extLst>
              </a:tr>
              <a:tr h="239742">
                <a:tc>
                  <a:txBody>
                    <a:bodyPr/>
                    <a:lstStyle/>
                    <a:p>
                      <a:pPr algn="l" fontAlgn="b"/>
                      <a:r>
                        <a:rPr lang="de-DE" sz="1400" b="1" i="0" u="none" strike="noStrike">
                          <a:solidFill>
                            <a:srgbClr val="000000"/>
                          </a:solidFill>
                          <a:effectLst/>
                          <a:latin typeface="Calibri" panose="020F0502020204030204" pitchFamily="34" charset="0"/>
                        </a:rPr>
                        <a:t>15.5.</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RBL</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TBA</a:t>
                      </a:r>
                    </a:p>
                  </a:txBody>
                  <a:tcPr marL="7620" marR="7620" marT="7620" marB="0" anchor="b">
                    <a:lnL>
                      <a:noFill/>
                    </a:lnL>
                    <a:lnR>
                      <a:noFill/>
                    </a:lnR>
                    <a:lnT>
                      <a:noFill/>
                    </a:lnT>
                    <a:lnB>
                      <a:noFill/>
                    </a:lnB>
                    <a:solidFill>
                      <a:srgbClr val="00B050"/>
                    </a:solidFill>
                  </a:tcPr>
                </a:tc>
                <a:extLst>
                  <a:ext uri="{0D108BD9-81ED-4DB2-BD59-A6C34878D82A}">
                    <a16:rowId xmlns:a16="http://schemas.microsoft.com/office/drawing/2014/main" val="196128776"/>
                  </a:ext>
                </a:extLst>
              </a:tr>
              <a:tr h="239742">
                <a:tc>
                  <a:txBody>
                    <a:bodyPr/>
                    <a:lstStyle/>
                    <a:p>
                      <a:pPr algn="l" fontAlgn="b"/>
                      <a:r>
                        <a:rPr lang="de-DE" sz="1400" b="1" i="0" u="none" strike="noStrike">
                          <a:solidFill>
                            <a:srgbClr val="000000"/>
                          </a:solidFill>
                          <a:effectLst/>
                          <a:latin typeface="Calibri" panose="020F0502020204030204" pitchFamily="34" charset="0"/>
                        </a:rPr>
                        <a:t>15./16.5.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FOQR</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Luzern</a:t>
                      </a:r>
                    </a:p>
                  </a:txBody>
                  <a:tcPr marL="7620" marR="7620" marT="7620" marB="0" anchor="b">
                    <a:lnL>
                      <a:noFill/>
                    </a:lnL>
                    <a:lnR>
                      <a:noFill/>
                    </a:lnR>
                    <a:lnT>
                      <a:noFill/>
                    </a:lnT>
                    <a:lnB>
                      <a:noFill/>
                    </a:lnB>
                  </a:tcPr>
                </a:tc>
                <a:extLst>
                  <a:ext uri="{0D108BD9-81ED-4DB2-BD59-A6C34878D82A}">
                    <a16:rowId xmlns:a16="http://schemas.microsoft.com/office/drawing/2014/main" val="1269209929"/>
                  </a:ext>
                </a:extLst>
              </a:tr>
              <a:tr h="239742">
                <a:tc>
                  <a:txBody>
                    <a:bodyPr/>
                    <a:lstStyle/>
                    <a:p>
                      <a:pPr algn="l" fontAlgn="b"/>
                      <a:r>
                        <a:rPr lang="de-DE" sz="1400" b="1" i="0" u="none" strike="noStrike">
                          <a:solidFill>
                            <a:srgbClr val="000000"/>
                          </a:solidFill>
                          <a:effectLst/>
                          <a:latin typeface="Calibri" panose="020F0502020204030204" pitchFamily="34" charset="0"/>
                        </a:rPr>
                        <a:t>13.-16.5.</a:t>
                      </a:r>
                    </a:p>
                  </a:txBody>
                  <a:tcPr marL="7620" marR="7620" marT="7620" marB="0" anchor="b">
                    <a:lnL>
                      <a:noFill/>
                    </a:lnL>
                    <a:lnR>
                      <a:noFill/>
                    </a:lnR>
                    <a:lnT>
                      <a:noFill/>
                    </a:lnT>
                    <a:lnB>
                      <a:noFill/>
                    </a:lnB>
                    <a:solidFill>
                      <a:srgbClr val="FFFF00"/>
                    </a:solidFill>
                  </a:tcPr>
                </a:tc>
                <a:tc>
                  <a:txBody>
                    <a:bodyPr/>
                    <a:lstStyle/>
                    <a:p>
                      <a:pPr algn="l" fontAlgn="b"/>
                      <a:r>
                        <a:rPr lang="de-DE" sz="1400" b="1" i="0" u="none" strike="noStrike" dirty="0">
                          <a:solidFill>
                            <a:srgbClr val="000000"/>
                          </a:solidFill>
                          <a:effectLst/>
                          <a:latin typeface="Calibri" panose="020F0502020204030204" pitchFamily="34" charset="0"/>
                        </a:rPr>
                        <a:t>Amrum Challenge </a:t>
                      </a:r>
                    </a:p>
                  </a:txBody>
                  <a:tcPr marL="7620" marR="7620" marT="7620" marB="0" anchor="b">
                    <a:lnL>
                      <a:noFill/>
                    </a:lnL>
                    <a:lnR>
                      <a:noFill/>
                    </a:lnR>
                    <a:lnT>
                      <a:noFill/>
                    </a:lnT>
                    <a:lnB>
                      <a:noFill/>
                    </a:lnB>
                    <a:solidFill>
                      <a:srgbClr val="FFFF00"/>
                    </a:solidFill>
                  </a:tcPr>
                </a:tc>
                <a:tc>
                  <a:txBody>
                    <a:bodyPr/>
                    <a:lstStyle/>
                    <a:p>
                      <a:pPr algn="l" fontAlgn="b"/>
                      <a:r>
                        <a:rPr lang="de-DE" sz="1400" b="1" i="0" u="none" strike="noStrike" dirty="0">
                          <a:solidFill>
                            <a:srgbClr val="000000"/>
                          </a:solidFill>
                          <a:effectLst/>
                          <a:latin typeface="Calibri" panose="020F0502020204030204" pitchFamily="34" charset="0"/>
                        </a:rPr>
                        <a:t>Amrum</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2032006328"/>
                  </a:ext>
                </a:extLst>
              </a:tr>
              <a:tr h="239742">
                <a:tc>
                  <a:txBody>
                    <a:bodyPr/>
                    <a:lstStyle/>
                    <a:p>
                      <a:pPr algn="l" fontAlgn="b"/>
                      <a:r>
                        <a:rPr lang="de-DE" sz="1400" b="1" i="0" u="none" strike="noStrike">
                          <a:solidFill>
                            <a:srgbClr val="000000"/>
                          </a:solidFill>
                          <a:effectLst/>
                          <a:latin typeface="Calibri" panose="020F0502020204030204" pitchFamily="34" charset="0"/>
                        </a:rPr>
                        <a:t>22./23.5.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WRCUP II</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Luzern</a:t>
                      </a:r>
                    </a:p>
                  </a:txBody>
                  <a:tcPr marL="7620" marR="7620" marT="7620" marB="0" anchor="b">
                    <a:lnL>
                      <a:noFill/>
                    </a:lnL>
                    <a:lnR>
                      <a:noFill/>
                    </a:lnR>
                    <a:lnT>
                      <a:noFill/>
                    </a:lnT>
                    <a:lnB>
                      <a:noFill/>
                    </a:lnB>
                  </a:tcPr>
                </a:tc>
                <a:extLst>
                  <a:ext uri="{0D108BD9-81ED-4DB2-BD59-A6C34878D82A}">
                    <a16:rowId xmlns:a16="http://schemas.microsoft.com/office/drawing/2014/main" val="2693849148"/>
                  </a:ext>
                </a:extLst>
              </a:tr>
              <a:tr h="239742">
                <a:tc>
                  <a:txBody>
                    <a:bodyPr/>
                    <a:lstStyle/>
                    <a:p>
                      <a:pPr algn="l" fontAlgn="b"/>
                      <a:r>
                        <a:rPr lang="de-DE" sz="1400" b="1" i="0" u="none" strike="noStrike">
                          <a:solidFill>
                            <a:srgbClr val="000000"/>
                          </a:solidFill>
                          <a:effectLst/>
                          <a:latin typeface="Calibri" panose="020F0502020204030204" pitchFamily="34" charset="0"/>
                        </a:rPr>
                        <a:t>22./23.5.</a:t>
                      </a:r>
                    </a:p>
                  </a:txBody>
                  <a:tcPr marL="7620" marR="7620" marT="7620"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panose="020F0502020204030204" pitchFamily="34" charset="0"/>
                        </a:rPr>
                        <a:t>ERJCH</a:t>
                      </a:r>
                    </a:p>
                  </a:txBody>
                  <a:tcPr marL="7620" marR="7620" marT="7620"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panose="020F0502020204030204" pitchFamily="34" charset="0"/>
                        </a:rPr>
                        <a:t>München</a:t>
                      </a:r>
                    </a:p>
                  </a:txBody>
                  <a:tcPr marL="7620" marR="7620" marT="7620" marB="0" anchor="b">
                    <a:lnL>
                      <a:noFill/>
                    </a:lnL>
                    <a:lnR>
                      <a:noFill/>
                    </a:lnR>
                    <a:lnT>
                      <a:noFill/>
                    </a:lnT>
                    <a:lnB>
                      <a:noFill/>
                    </a:lnB>
                    <a:solidFill>
                      <a:srgbClr val="00B0F0"/>
                    </a:solidFill>
                  </a:tcPr>
                </a:tc>
                <a:extLst>
                  <a:ext uri="{0D108BD9-81ED-4DB2-BD59-A6C34878D82A}">
                    <a16:rowId xmlns:a16="http://schemas.microsoft.com/office/drawing/2014/main" val="2046749831"/>
                  </a:ext>
                </a:extLst>
              </a:tr>
              <a:tr h="239742">
                <a:tc>
                  <a:txBody>
                    <a:bodyPr/>
                    <a:lstStyle/>
                    <a:p>
                      <a:pPr algn="l" fontAlgn="b"/>
                      <a:r>
                        <a:rPr lang="de-DE" sz="1400" b="1" i="0" u="none" strike="noStrike">
                          <a:solidFill>
                            <a:srgbClr val="000000"/>
                          </a:solidFill>
                          <a:effectLst/>
                          <a:latin typeface="Calibri" panose="020F0502020204030204" pitchFamily="34" charset="0"/>
                        </a:rPr>
                        <a:t>5./6.6.</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WRCUP III</a:t>
                      </a:r>
                    </a:p>
                  </a:txBody>
                  <a:tcPr marL="7620" marR="7620" marT="7620"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panose="020F0502020204030204" pitchFamily="34" charset="0"/>
                        </a:rPr>
                        <a:t>Sabaudia</a:t>
                      </a:r>
                      <a:endParaRPr lang="de-DE" sz="14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357760153"/>
                  </a:ext>
                </a:extLst>
              </a:tr>
              <a:tr h="239742">
                <a:tc>
                  <a:txBody>
                    <a:bodyPr/>
                    <a:lstStyle/>
                    <a:p>
                      <a:pPr algn="l" fontAlgn="b"/>
                      <a:r>
                        <a:rPr lang="de-DE" sz="1400" b="1" i="0" u="none" strike="noStrike">
                          <a:solidFill>
                            <a:srgbClr val="000000"/>
                          </a:solidFill>
                          <a:effectLst/>
                          <a:latin typeface="Calibri" panose="020F0502020204030204" pitchFamily="34" charset="0"/>
                        </a:rPr>
                        <a:t>12.6.</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RBL</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TBA</a:t>
                      </a:r>
                    </a:p>
                  </a:txBody>
                  <a:tcPr marL="7620" marR="7620" marT="7620" marB="0" anchor="b">
                    <a:lnL>
                      <a:noFill/>
                    </a:lnL>
                    <a:lnR>
                      <a:noFill/>
                    </a:lnR>
                    <a:lnT>
                      <a:noFill/>
                    </a:lnT>
                    <a:lnB>
                      <a:noFill/>
                    </a:lnB>
                    <a:solidFill>
                      <a:srgbClr val="00B050"/>
                    </a:solidFill>
                  </a:tcPr>
                </a:tc>
                <a:extLst>
                  <a:ext uri="{0D108BD9-81ED-4DB2-BD59-A6C34878D82A}">
                    <a16:rowId xmlns:a16="http://schemas.microsoft.com/office/drawing/2014/main" val="268918422"/>
                  </a:ext>
                </a:extLst>
              </a:tr>
              <a:tr h="239742">
                <a:tc>
                  <a:txBody>
                    <a:bodyPr/>
                    <a:lstStyle/>
                    <a:p>
                      <a:pPr algn="l" fontAlgn="b"/>
                      <a:r>
                        <a:rPr lang="de-DE" sz="1400" b="1" i="0" u="none" strike="noStrike" dirty="0">
                          <a:solidFill>
                            <a:schemeClr val="bg1"/>
                          </a:solidFill>
                          <a:effectLst/>
                          <a:latin typeface="Calibri" panose="020F0502020204030204" pitchFamily="34" charset="0"/>
                        </a:rPr>
                        <a:t>24.-27.6.</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Deutsche Juniorenmeisterschaften, Deutsche Jahrgangsmeisterschaften U17 und U23</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Baldeneysee Essen</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2346779924"/>
                  </a:ext>
                </a:extLst>
              </a:tr>
            </a:tbl>
          </a:graphicData>
        </a:graphic>
      </p:graphicFrame>
      <p:graphicFrame>
        <p:nvGraphicFramePr>
          <p:cNvPr id="2" name="Tabelle 3">
            <a:extLst>
              <a:ext uri="{FF2B5EF4-FFF2-40B4-BE49-F238E27FC236}">
                <a16:creationId xmlns:a16="http://schemas.microsoft.com/office/drawing/2014/main" id="{7FF7594F-94BB-4A3E-B52D-81B398AAEFDB}"/>
              </a:ext>
            </a:extLst>
          </p:cNvPr>
          <p:cNvGraphicFramePr>
            <a:graphicFrameLocks noGrp="1"/>
          </p:cNvGraphicFramePr>
          <p:nvPr>
            <p:extLst>
              <p:ext uri="{D42A27DB-BD31-4B8C-83A1-F6EECF244321}">
                <p14:modId xmlns:p14="http://schemas.microsoft.com/office/powerpoint/2010/main" val="1534138980"/>
              </p:ext>
            </p:extLst>
          </p:nvPr>
        </p:nvGraphicFramePr>
        <p:xfrm>
          <a:off x="8644555" y="5423180"/>
          <a:ext cx="2407758" cy="1023168"/>
        </p:xfrm>
        <a:graphic>
          <a:graphicData uri="http://schemas.openxmlformats.org/drawingml/2006/table">
            <a:tbl>
              <a:tblPr firstRow="1" bandRow="1">
                <a:tableStyleId>{69CF1AB2-1976-4502-BF36-3FF5EA218861}</a:tableStyleId>
              </a:tblPr>
              <a:tblGrid>
                <a:gridCol w="695169">
                  <a:extLst>
                    <a:ext uri="{9D8B030D-6E8A-4147-A177-3AD203B41FA5}">
                      <a16:colId xmlns:a16="http://schemas.microsoft.com/office/drawing/2014/main" val="248170703"/>
                    </a:ext>
                  </a:extLst>
                </a:gridCol>
                <a:gridCol w="1712589">
                  <a:extLst>
                    <a:ext uri="{9D8B030D-6E8A-4147-A177-3AD203B41FA5}">
                      <a16:colId xmlns:a16="http://schemas.microsoft.com/office/drawing/2014/main" val="196267370"/>
                    </a:ext>
                  </a:extLst>
                </a:gridCol>
              </a:tblGrid>
              <a:tr h="255792">
                <a:tc>
                  <a:txBody>
                    <a:bodyPr/>
                    <a:lstStyle/>
                    <a:p>
                      <a:pPr algn="l"/>
                      <a:r>
                        <a:rPr lang="de-DE" sz="1000" dirty="0">
                          <a:solidFill>
                            <a:schemeClr val="bg1"/>
                          </a:solidFill>
                        </a:rPr>
                        <a:t>Rot</a:t>
                      </a:r>
                    </a:p>
                  </a:txBody>
                  <a:tcPr anchor="ctr">
                    <a:solidFill>
                      <a:srgbClr val="FF0000"/>
                    </a:solidFill>
                  </a:tcPr>
                </a:tc>
                <a:tc>
                  <a:txBody>
                    <a:bodyPr/>
                    <a:lstStyle/>
                    <a:p>
                      <a:r>
                        <a:rPr lang="de-DE" sz="1000" b="0" dirty="0"/>
                        <a:t>Deutsche Meisterschaften</a:t>
                      </a:r>
                    </a:p>
                  </a:txBody>
                  <a:tcPr>
                    <a:solidFill>
                      <a:srgbClr val="FF0000"/>
                    </a:solidFill>
                  </a:tcPr>
                </a:tc>
                <a:extLst>
                  <a:ext uri="{0D108BD9-81ED-4DB2-BD59-A6C34878D82A}">
                    <a16:rowId xmlns:a16="http://schemas.microsoft.com/office/drawing/2014/main" val="3975433659"/>
                  </a:ext>
                </a:extLst>
              </a:tr>
              <a:tr h="255792">
                <a:tc>
                  <a:txBody>
                    <a:bodyPr/>
                    <a:lstStyle/>
                    <a:p>
                      <a:r>
                        <a:rPr lang="de-DE" sz="1000" dirty="0"/>
                        <a:t>Grün</a:t>
                      </a:r>
                    </a:p>
                  </a:txBody>
                  <a:tcPr>
                    <a:solidFill>
                      <a:srgbClr val="00B050"/>
                    </a:solidFill>
                  </a:tcPr>
                </a:tc>
                <a:tc>
                  <a:txBody>
                    <a:bodyPr/>
                    <a:lstStyle/>
                    <a:p>
                      <a:r>
                        <a:rPr lang="de-DE" sz="1000" dirty="0"/>
                        <a:t>Ruderbundesliga</a:t>
                      </a:r>
                    </a:p>
                  </a:txBody>
                  <a:tcPr>
                    <a:solidFill>
                      <a:srgbClr val="00B050"/>
                    </a:solidFill>
                  </a:tcPr>
                </a:tc>
                <a:extLst>
                  <a:ext uri="{0D108BD9-81ED-4DB2-BD59-A6C34878D82A}">
                    <a16:rowId xmlns:a16="http://schemas.microsoft.com/office/drawing/2014/main" val="1051102591"/>
                  </a:ext>
                </a:extLst>
              </a:tr>
              <a:tr h="255792">
                <a:tc>
                  <a:txBody>
                    <a:bodyPr/>
                    <a:lstStyle/>
                    <a:p>
                      <a:r>
                        <a:rPr lang="de-DE" sz="1000" dirty="0"/>
                        <a:t>Gelb</a:t>
                      </a:r>
                    </a:p>
                  </a:txBody>
                  <a:tcPr>
                    <a:solidFill>
                      <a:srgbClr val="FFFF00"/>
                    </a:solidFill>
                  </a:tcPr>
                </a:tc>
                <a:tc>
                  <a:txBody>
                    <a:bodyPr/>
                    <a:lstStyle/>
                    <a:p>
                      <a:r>
                        <a:rPr lang="de-DE" sz="1000" dirty="0" err="1"/>
                        <a:t>Coastal</a:t>
                      </a:r>
                      <a:r>
                        <a:rPr lang="de-DE" sz="1000" dirty="0"/>
                        <a:t> Events</a:t>
                      </a:r>
                    </a:p>
                  </a:txBody>
                  <a:tcPr>
                    <a:solidFill>
                      <a:srgbClr val="FFFF00"/>
                    </a:solidFill>
                  </a:tcPr>
                </a:tc>
                <a:extLst>
                  <a:ext uri="{0D108BD9-81ED-4DB2-BD59-A6C34878D82A}">
                    <a16:rowId xmlns:a16="http://schemas.microsoft.com/office/drawing/2014/main" val="317574519"/>
                  </a:ext>
                </a:extLst>
              </a:tr>
              <a:tr h="255792">
                <a:tc>
                  <a:txBody>
                    <a:bodyPr/>
                    <a:lstStyle/>
                    <a:p>
                      <a:r>
                        <a:rPr lang="de-DE" sz="1000" dirty="0"/>
                        <a:t>Blau</a:t>
                      </a:r>
                    </a:p>
                  </a:txBody>
                  <a:tcPr>
                    <a:solidFill>
                      <a:srgbClr val="00B0F0"/>
                    </a:solidFill>
                  </a:tcPr>
                </a:tc>
                <a:tc>
                  <a:txBody>
                    <a:bodyPr/>
                    <a:lstStyle/>
                    <a:p>
                      <a:r>
                        <a:rPr lang="de-DE" sz="1000" dirty="0"/>
                        <a:t>FISA Events in Deutschland</a:t>
                      </a:r>
                    </a:p>
                  </a:txBody>
                  <a:tcPr>
                    <a:solidFill>
                      <a:srgbClr val="00B0F0"/>
                    </a:solidFill>
                  </a:tcPr>
                </a:tc>
                <a:extLst>
                  <a:ext uri="{0D108BD9-81ED-4DB2-BD59-A6C34878D82A}">
                    <a16:rowId xmlns:a16="http://schemas.microsoft.com/office/drawing/2014/main" val="3419150464"/>
                  </a:ext>
                </a:extLst>
              </a:tr>
            </a:tbl>
          </a:graphicData>
        </a:graphic>
      </p:graphicFrame>
    </p:spTree>
    <p:extLst>
      <p:ext uri="{BB962C8B-B14F-4D97-AF65-F5344CB8AC3E}">
        <p14:creationId xmlns:p14="http://schemas.microsoft.com/office/powerpoint/2010/main" val="1209554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1296347" y="1872822"/>
            <a:ext cx="9999182" cy="4429366"/>
          </a:xfrm>
        </p:spPr>
        <p:txBody>
          <a:bodyPr>
            <a:normAutofit/>
          </a:bodyPr>
          <a:lstStyle/>
          <a:p>
            <a:r>
              <a:rPr lang="de-DE" u="sng" dirty="0"/>
              <a:t>2.1.5 Einladungswettkämpfe</a:t>
            </a:r>
            <a:br>
              <a:rPr lang="de-DE" u="sng" dirty="0"/>
            </a:br>
            <a:r>
              <a:rPr lang="de-DE" i="1" dirty="0"/>
              <a:t>Sie sind spätestens zwei Wochen vor dem Veranstaltungstag der Geschäftsstelle des DRV anzuzeigen. Dabei sind die Namen der eingeladenen Vereine und die Zahl der ausgeschriebenen Rennen anzugeben.</a:t>
            </a:r>
            <a:br>
              <a:rPr lang="de-DE" i="1" dirty="0"/>
            </a:br>
            <a:r>
              <a:rPr lang="de-DE" i="1" dirty="0"/>
              <a:t>Bei der Durchführung sind zwei lizenzierte Wettkampfrichter zu beteiligen, die bei Anmeldung der Regatta der Geschäftsstelle des DRV zu benennen sind. </a:t>
            </a:r>
          </a:p>
          <a:p>
            <a:pPr marL="0" indent="0">
              <a:buNone/>
            </a:pPr>
            <a:endParaRPr lang="de-DE" dirty="0"/>
          </a:p>
          <a:p>
            <a:pPr lvl="0"/>
            <a:endParaRPr lang="de-DE" u="sng" dirty="0"/>
          </a:p>
          <a:p>
            <a:pPr lvl="0"/>
            <a:endParaRPr lang="de-DE" b="1" dirty="0"/>
          </a:p>
        </p:txBody>
      </p:sp>
    </p:spTree>
    <p:extLst>
      <p:ext uri="{BB962C8B-B14F-4D97-AF65-F5344CB8AC3E}">
        <p14:creationId xmlns:p14="http://schemas.microsoft.com/office/powerpoint/2010/main" val="3700680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b="1" i="1" u="sng" dirty="0"/>
              <a:t>Ausführungsbestimmungen zu Ziffer 2.2.4 und 2.2.5:</a:t>
            </a:r>
            <a:r>
              <a:rPr lang="de-DE" b="1" u="sng" dirty="0"/>
              <a:t> </a:t>
            </a:r>
            <a:br>
              <a:rPr lang="de-DE" u="sng" dirty="0"/>
            </a:br>
            <a:r>
              <a:rPr lang="de-DE" i="1" dirty="0"/>
              <a:t>Leichtgewichte und Steuerleute müssen spätestens eine Stunde vor der individuellen ersten Startzeit auf einer geeichten Waage einmal auf jeder Regatta verwogen werden. Die individuelle Startzeit ergibt sich aus dem Regattaprogramm (erste Startzeit eines Rennens plus dem angegebenen Zeitabstand zwischen den Läufen, den Abteilungen oder den Booten bei Langstreckenrennen). Maßgeblich ist das Gewicht in Rennkleidung.</a:t>
            </a:r>
            <a:endParaRPr lang="de-DE" u="sng" dirty="0"/>
          </a:p>
          <a:p>
            <a:pPr lvl="0"/>
            <a:endParaRPr lang="de-DE" b="1" dirty="0"/>
          </a:p>
        </p:txBody>
      </p:sp>
    </p:spTree>
    <p:extLst>
      <p:ext uri="{BB962C8B-B14F-4D97-AF65-F5344CB8AC3E}">
        <p14:creationId xmlns:p14="http://schemas.microsoft.com/office/powerpoint/2010/main" val="1121898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b="1" i="1" u="sng" dirty="0"/>
              <a:t>2.5.3.3 Fristen </a:t>
            </a:r>
            <a:br>
              <a:rPr lang="de-DE" u="sng" dirty="0"/>
            </a:br>
            <a:r>
              <a:rPr lang="de-DE" i="1" dirty="0"/>
              <a:t>Bis drei Wochen vor dem Regattatermin ist die Ausschreibung an die Geschäftsstelle des DRV einzusenden.</a:t>
            </a:r>
            <a:endParaRPr lang="de-DE" b="1" dirty="0"/>
          </a:p>
        </p:txBody>
      </p:sp>
    </p:spTree>
    <p:extLst>
      <p:ext uri="{BB962C8B-B14F-4D97-AF65-F5344CB8AC3E}">
        <p14:creationId xmlns:p14="http://schemas.microsoft.com/office/powerpoint/2010/main" val="1184896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u="sng" dirty="0"/>
              <a:t>2.5.4  Besondere Vorschriften für die Durchführung von Regatten</a:t>
            </a:r>
            <a:br>
              <a:rPr lang="de-DE" u="sng" dirty="0"/>
            </a:br>
            <a:r>
              <a:rPr lang="de-DE" dirty="0"/>
              <a:t>Ausführungsbestimmungen zu Ziffer 2.5.3:</a:t>
            </a:r>
          </a:p>
          <a:p>
            <a:r>
              <a:rPr lang="de-DE" dirty="0"/>
              <a:t>Die Ausschreibung muss enthalten:</a:t>
            </a:r>
            <a:br>
              <a:rPr lang="de-DE" dirty="0"/>
            </a:br>
            <a:r>
              <a:rPr lang="de-DE" dirty="0"/>
              <a:t>m) ggf. Einschränkungen des meldeberechtigten Teilnehmerkreises.</a:t>
            </a:r>
          </a:p>
        </p:txBody>
      </p:sp>
    </p:spTree>
    <p:extLst>
      <p:ext uri="{BB962C8B-B14F-4D97-AF65-F5344CB8AC3E}">
        <p14:creationId xmlns:p14="http://schemas.microsoft.com/office/powerpoint/2010/main" val="144770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i="1" u="sng" dirty="0"/>
              <a:t>2.5.4 Rennfolge und Zeitplan</a:t>
            </a:r>
            <a:endParaRPr lang="de-DE" u="sng" dirty="0"/>
          </a:p>
          <a:p>
            <a:r>
              <a:rPr lang="de-DE" dirty="0"/>
              <a:t>Der Regattaausschuss kann auch ohne die Zustimmung der an den jeweiligen Rennen beteiligten Vereine, Renngemeinschaften und Trainingsgemeinschaften Änderungen an der Rennfolge und dem Zeitplan vornehmen, wenn die Sicherheitsvorgaben und die für die Ruderer vorgeschriebenen Rennabstände eingehalten werden.</a:t>
            </a:r>
          </a:p>
        </p:txBody>
      </p:sp>
    </p:spTree>
    <p:extLst>
      <p:ext uri="{BB962C8B-B14F-4D97-AF65-F5344CB8AC3E}">
        <p14:creationId xmlns:p14="http://schemas.microsoft.com/office/powerpoint/2010/main" val="239620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u="sng" dirty="0"/>
              <a:t>2.5.5.3  (Regattaleitung), Absatz 1</a:t>
            </a:r>
            <a:endParaRPr lang="de-DE" dirty="0"/>
          </a:p>
          <a:p>
            <a:r>
              <a:rPr lang="de-DE" dirty="0"/>
              <a:t>Der Regattaausschuss ist berechtigt, Ruderer, Steuerleute, Obleute und Trainer, die seinen Anordnungen oder denen der Wettkampfrichter zuwiderhandeln, sich ungebührlich verhalten, grob unsportlich handeln oder gegen Auflagen und Weisungen in Zusammenhang mit Covid-19 verstoßen, zu verwarnen bzw. ganz oder teilweise von der Regatta auszuschließen.</a:t>
            </a:r>
          </a:p>
          <a:p>
            <a:endParaRPr lang="de-DE" dirty="0"/>
          </a:p>
        </p:txBody>
      </p:sp>
    </p:spTree>
    <p:extLst>
      <p:ext uri="{BB962C8B-B14F-4D97-AF65-F5344CB8AC3E}">
        <p14:creationId xmlns:p14="http://schemas.microsoft.com/office/powerpoint/2010/main" val="3991106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4151460"/>
          </a:xfrm>
        </p:spPr>
        <p:txBody>
          <a:bodyPr>
            <a:normAutofit/>
          </a:bodyPr>
          <a:lstStyle/>
          <a:p>
            <a:r>
              <a:rPr lang="de-DE" u="sng" dirty="0"/>
              <a:t>AB zu 2.5.6.1  (Meldungen und Meldeschluss), 8. Anstrich</a:t>
            </a:r>
            <a:br>
              <a:rPr lang="de-DE" u="sng" dirty="0"/>
            </a:br>
            <a:r>
              <a:rPr lang="de-DE" dirty="0"/>
              <a:t>Abweichend vom vorgenannten Spiegelstrich kann in der Ausschreibung festgelegt werden, dass zu Rennen, die am Meldeschluss zustande kamen und hiernach durch Abmeldung von für dieses Rennen gemeldete Mannschaften ausfallen, bis eine Stunde vor der ersten Startzeit des Rennens nachgemeldet werden kann. Es besteht dabei keine Beschränkung auf die Anzahl der Startbahnen. Der Veranstalter hat umgehend die am Rennen beteiligten Mannschaften telefonisch zu informieren.</a:t>
            </a:r>
          </a:p>
          <a:p>
            <a:endParaRPr lang="de-DE" dirty="0"/>
          </a:p>
        </p:txBody>
      </p:sp>
    </p:spTree>
    <p:extLst>
      <p:ext uri="{BB962C8B-B14F-4D97-AF65-F5344CB8AC3E}">
        <p14:creationId xmlns:p14="http://schemas.microsoft.com/office/powerpoint/2010/main" val="3637155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4151460"/>
          </a:xfrm>
        </p:spPr>
        <p:txBody>
          <a:bodyPr>
            <a:normAutofit/>
          </a:bodyPr>
          <a:lstStyle/>
          <a:p>
            <a:r>
              <a:rPr lang="de-DE" b="1" i="1" dirty="0"/>
              <a:t>2.5.10 Regattaprogramm</a:t>
            </a:r>
            <a:r>
              <a:rPr lang="de-DE" i="1" dirty="0"/>
              <a:t> </a:t>
            </a:r>
            <a:br>
              <a:rPr lang="de-DE" u="sng" dirty="0"/>
            </a:br>
            <a:r>
              <a:rPr lang="de-DE" i="1" dirty="0"/>
              <a:t>Der Regattaausschuss gibt ein Programm heraus. Dieses kann auch ausschließlich digital zur Verfügung gestellt werden.</a:t>
            </a:r>
          </a:p>
          <a:p>
            <a:endParaRPr lang="de-DE" dirty="0"/>
          </a:p>
        </p:txBody>
      </p:sp>
    </p:spTree>
    <p:extLst>
      <p:ext uri="{BB962C8B-B14F-4D97-AF65-F5344CB8AC3E}">
        <p14:creationId xmlns:p14="http://schemas.microsoft.com/office/powerpoint/2010/main" val="1057555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Wasser, klein, Boot, farbig enthält.&#10;&#10;Automatisch generierte Beschreibung">
            <a:extLst>
              <a:ext uri="{FF2B5EF4-FFF2-40B4-BE49-F238E27FC236}">
                <a16:creationId xmlns:a16="http://schemas.microsoft.com/office/drawing/2014/main" id="{BF55B897-C4A2-40E8-9F91-8A376D4EA3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39" b="-22"/>
          <a:stretch/>
        </p:blipFill>
        <p:spPr>
          <a:xfrm>
            <a:off x="0" y="0"/>
            <a:ext cx="12192000" cy="6972300"/>
          </a:xfrm>
          <a:prstGeom prst="rect">
            <a:avLst/>
          </a:prstGeom>
        </p:spPr>
      </p:pic>
      <p:pic>
        <p:nvPicPr>
          <p:cNvPr id="11" name="Grafik 10" descr="Ein Bild, das Vogel enthält.&#10;&#10;Automatisch generierte Beschreibung">
            <a:extLst>
              <a:ext uri="{FF2B5EF4-FFF2-40B4-BE49-F238E27FC236}">
                <a16:creationId xmlns:a16="http://schemas.microsoft.com/office/drawing/2014/main" id="{B64A3A3A-B61E-4ADC-8D90-863CEDA2AF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b="1762"/>
          <a:stretch/>
        </p:blipFill>
        <p:spPr>
          <a:xfrm>
            <a:off x="0" y="2104845"/>
            <a:ext cx="12192000" cy="4867455"/>
          </a:xfrm>
          <a:prstGeom prst="rect">
            <a:avLst/>
          </a:prstGeom>
        </p:spPr>
      </p:pic>
      <p:pic>
        <p:nvPicPr>
          <p:cNvPr id="14" name="Grafik 13" descr="Ein Bild, das Zeichnung enthält.&#10;&#10;Automatisch generierte Beschreibung">
            <a:extLst>
              <a:ext uri="{FF2B5EF4-FFF2-40B4-BE49-F238E27FC236}">
                <a16:creationId xmlns:a16="http://schemas.microsoft.com/office/drawing/2014/main" id="{17BC71DE-B584-4368-8B41-20F6DC68C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6839" y="325857"/>
            <a:ext cx="1663762" cy="902868"/>
          </a:xfrm>
          <a:prstGeom prst="rect">
            <a:avLst/>
          </a:prstGeom>
        </p:spPr>
      </p:pic>
      <p:sp>
        <p:nvSpPr>
          <p:cNvPr id="15" name="Titel 1">
            <a:extLst>
              <a:ext uri="{FF2B5EF4-FFF2-40B4-BE49-F238E27FC236}">
                <a16:creationId xmlns:a16="http://schemas.microsoft.com/office/drawing/2014/main" id="{51DC9E1C-4165-40CE-8AC9-5EDE3D166A7C}"/>
              </a:ext>
            </a:extLst>
          </p:cNvPr>
          <p:cNvSpPr txBox="1">
            <a:spLocks/>
          </p:cNvSpPr>
          <p:nvPr/>
        </p:nvSpPr>
        <p:spPr>
          <a:xfrm>
            <a:off x="1342448" y="488814"/>
            <a:ext cx="4663935" cy="2200598"/>
          </a:xfrm>
          <a:prstGeom prst="rect">
            <a:avLst/>
          </a:prstGeom>
        </p:spPr>
        <p:txBody>
          <a:bodyPr/>
          <a:lstStyle>
            <a:lvl1pPr algn="l" defTabSz="914400" rtl="0" eaLnBrk="1" latinLnBrk="0" hangingPunct="1">
              <a:lnSpc>
                <a:spcPct val="90000"/>
              </a:lnSpc>
              <a:spcBef>
                <a:spcPct val="0"/>
              </a:spcBef>
              <a:buNone/>
              <a:defRPr sz="4200" b="1" kern="1200">
                <a:solidFill>
                  <a:srgbClr val="1369B0"/>
                </a:solidFill>
                <a:latin typeface="TheSansOffice" panose="020B0503040302060204" pitchFamily="34" charset="0"/>
                <a:ea typeface="+mj-ea"/>
                <a:cs typeface="+mj-cs"/>
              </a:defRPr>
            </a:lvl1pPr>
          </a:lstStyle>
          <a:p>
            <a:r>
              <a:rPr lang="de-DE" dirty="0">
                <a:solidFill>
                  <a:schemeClr val="bg1"/>
                </a:solidFill>
              </a:rPr>
              <a:t>Vielen Dank!</a:t>
            </a:r>
          </a:p>
          <a:p>
            <a:endParaRPr lang="de-DE" dirty="0">
              <a:solidFill>
                <a:schemeClr val="bg1"/>
              </a:solidFill>
            </a:endParaRPr>
          </a:p>
          <a:p>
            <a:r>
              <a:rPr lang="de-DE" dirty="0">
                <a:solidFill>
                  <a:schemeClr val="bg1"/>
                </a:solidFill>
              </a:rPr>
              <a:t>Noch Fragen?</a:t>
            </a:r>
          </a:p>
        </p:txBody>
      </p:sp>
    </p:spTree>
    <p:extLst>
      <p:ext uri="{BB962C8B-B14F-4D97-AF65-F5344CB8AC3E}">
        <p14:creationId xmlns:p14="http://schemas.microsoft.com/office/powerpoint/2010/main" val="211113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2021 / 2</a:t>
            </a:r>
          </a:p>
        </p:txBody>
      </p:sp>
      <p:graphicFrame>
        <p:nvGraphicFramePr>
          <p:cNvPr id="2" name="Tabelle 1"/>
          <p:cNvGraphicFramePr>
            <a:graphicFrameLocks noGrp="1"/>
          </p:cNvGraphicFramePr>
          <p:nvPr/>
        </p:nvGraphicFramePr>
        <p:xfrm>
          <a:off x="763588" y="1544885"/>
          <a:ext cx="9658350" cy="4019055"/>
        </p:xfrm>
        <a:graphic>
          <a:graphicData uri="http://schemas.openxmlformats.org/drawingml/2006/table">
            <a:tbl>
              <a:tblPr/>
              <a:tblGrid>
                <a:gridCol w="867988">
                  <a:extLst>
                    <a:ext uri="{9D8B030D-6E8A-4147-A177-3AD203B41FA5}">
                      <a16:colId xmlns:a16="http://schemas.microsoft.com/office/drawing/2014/main" val="20000"/>
                    </a:ext>
                  </a:extLst>
                </a:gridCol>
                <a:gridCol w="116542">
                  <a:extLst>
                    <a:ext uri="{9D8B030D-6E8A-4147-A177-3AD203B41FA5}">
                      <a16:colId xmlns:a16="http://schemas.microsoft.com/office/drawing/2014/main" val="20001"/>
                    </a:ext>
                  </a:extLst>
                </a:gridCol>
                <a:gridCol w="6530322">
                  <a:extLst>
                    <a:ext uri="{9D8B030D-6E8A-4147-A177-3AD203B41FA5}">
                      <a16:colId xmlns:a16="http://schemas.microsoft.com/office/drawing/2014/main" val="20002"/>
                    </a:ext>
                  </a:extLst>
                </a:gridCol>
                <a:gridCol w="2143498">
                  <a:extLst>
                    <a:ext uri="{9D8B030D-6E8A-4147-A177-3AD203B41FA5}">
                      <a16:colId xmlns:a16="http://schemas.microsoft.com/office/drawing/2014/main" val="20003"/>
                    </a:ext>
                  </a:extLst>
                </a:gridCol>
              </a:tblGrid>
              <a:tr h="236415">
                <a:tc>
                  <a:txBody>
                    <a:bodyPr/>
                    <a:lstStyle/>
                    <a:p>
                      <a:pPr algn="r" fontAlgn="b"/>
                      <a:r>
                        <a:rPr lang="de-DE" sz="1400" b="1" i="0" u="none" strike="noStrike" dirty="0">
                          <a:solidFill>
                            <a:schemeClr val="bg1"/>
                          </a:solidFill>
                          <a:effectLst/>
                          <a:latin typeface="Calibri"/>
                        </a:rPr>
                        <a:t>9.-11.7. </a:t>
                      </a:r>
                    </a:p>
                  </a:txBody>
                  <a:tcPr marL="9457" marR="9457" marT="9457" marB="0" anchor="b">
                    <a:lnL>
                      <a:noFill/>
                    </a:lnL>
                    <a:lnR>
                      <a:noFill/>
                    </a:lnR>
                    <a:lnT>
                      <a:noFill/>
                    </a:lnT>
                    <a:lnB>
                      <a:noFill/>
                    </a:lnB>
                    <a:solidFill>
                      <a:srgbClr val="FF0000"/>
                    </a:solidFill>
                  </a:tcPr>
                </a:tc>
                <a:tc>
                  <a:txBody>
                    <a:bodyPr/>
                    <a:lstStyle/>
                    <a:p>
                      <a:pPr algn="r" fontAlgn="b"/>
                      <a:r>
                        <a:rPr lang="de-DE" sz="1400" b="1" i="0" u="none" strike="noStrike">
                          <a:solidFill>
                            <a:schemeClr val="bg1"/>
                          </a:solidFill>
                          <a:effectLst/>
                          <a:latin typeface="Calibri"/>
                        </a:rPr>
                        <a:t> </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a:solidFill>
                            <a:schemeClr val="bg1"/>
                          </a:solidFill>
                          <a:effectLst/>
                          <a:latin typeface="Calibri"/>
                        </a:rPr>
                        <a:t>Deutsches Meisterschaftsrudern (Großboot, Para, Masters, Studenten)</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dirty="0" err="1">
                          <a:solidFill>
                            <a:schemeClr val="bg1"/>
                          </a:solidFill>
                          <a:effectLst/>
                          <a:latin typeface="Calibri"/>
                        </a:rPr>
                        <a:t>Elfrather</a:t>
                      </a:r>
                      <a:r>
                        <a:rPr lang="de-DE" sz="1400" b="1" i="0" u="none" strike="noStrike" dirty="0">
                          <a:solidFill>
                            <a:schemeClr val="bg1"/>
                          </a:solidFill>
                          <a:effectLst/>
                          <a:latin typeface="Calibri"/>
                        </a:rPr>
                        <a:t> See in Krefeld</a:t>
                      </a:r>
                    </a:p>
                  </a:txBody>
                  <a:tcPr marL="9457" marR="9457" marT="9457" marB="0" anchor="b">
                    <a:lnL>
                      <a:noFill/>
                    </a:lnL>
                    <a:lnR>
                      <a:noFill/>
                    </a:lnR>
                    <a:lnT>
                      <a:noFill/>
                    </a:lnT>
                    <a:lnB>
                      <a:noFill/>
                    </a:lnB>
                    <a:solidFill>
                      <a:srgbClr val="FF0000"/>
                    </a:solidFill>
                  </a:tcPr>
                </a:tc>
                <a:extLst>
                  <a:ext uri="{0D108BD9-81ED-4DB2-BD59-A6C34878D82A}">
                    <a16:rowId xmlns:a16="http://schemas.microsoft.com/office/drawing/2014/main" val="10000"/>
                  </a:ext>
                </a:extLst>
              </a:tr>
              <a:tr h="236415">
                <a:tc>
                  <a:txBody>
                    <a:bodyPr/>
                    <a:lstStyle/>
                    <a:p>
                      <a:pPr algn="r" fontAlgn="b"/>
                      <a:r>
                        <a:rPr lang="de-DE" sz="1400" b="1" i="0" u="none" strike="noStrike">
                          <a:solidFill>
                            <a:srgbClr val="000000"/>
                          </a:solidFill>
                          <a:effectLst/>
                          <a:latin typeface="Calibri"/>
                        </a:rPr>
                        <a:t>3.7.</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1"/>
                  </a:ext>
                </a:extLst>
              </a:tr>
              <a:tr h="236415">
                <a:tc>
                  <a:txBody>
                    <a:bodyPr/>
                    <a:lstStyle/>
                    <a:p>
                      <a:pPr algn="r" fontAlgn="b"/>
                      <a:r>
                        <a:rPr lang="de-DE" sz="1400" b="1" i="0" u="none" strike="noStrike">
                          <a:solidFill>
                            <a:srgbClr val="000000"/>
                          </a:solidFill>
                          <a:effectLst/>
                          <a:latin typeface="Calibri"/>
                        </a:rPr>
                        <a:t>10./11.7.</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WRU23CH</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Racice</a:t>
                      </a:r>
                    </a:p>
                  </a:txBody>
                  <a:tcPr marL="9457" marR="9457" marT="9457" marB="0" anchor="b">
                    <a:lnL>
                      <a:noFill/>
                    </a:lnL>
                    <a:lnR>
                      <a:noFill/>
                    </a:lnR>
                    <a:lnT>
                      <a:noFill/>
                    </a:lnT>
                    <a:lnB>
                      <a:noFill/>
                    </a:lnB>
                  </a:tcPr>
                </a:tc>
                <a:extLst>
                  <a:ext uri="{0D108BD9-81ED-4DB2-BD59-A6C34878D82A}">
                    <a16:rowId xmlns:a16="http://schemas.microsoft.com/office/drawing/2014/main" val="10002"/>
                  </a:ext>
                </a:extLst>
              </a:tr>
              <a:tr h="236415">
                <a:tc>
                  <a:txBody>
                    <a:bodyPr/>
                    <a:lstStyle/>
                    <a:p>
                      <a:pPr algn="r" fontAlgn="b"/>
                      <a:r>
                        <a:rPr lang="de-DE" sz="1400" b="1" i="0" u="none" strike="noStrike">
                          <a:solidFill>
                            <a:srgbClr val="000000"/>
                          </a:solidFill>
                          <a:effectLst/>
                          <a:latin typeface="Calibri"/>
                        </a:rPr>
                        <a:t>17.7.</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3"/>
                  </a:ext>
                </a:extLst>
              </a:tr>
              <a:tr h="236415">
                <a:tc>
                  <a:txBody>
                    <a:bodyPr/>
                    <a:lstStyle/>
                    <a:p>
                      <a:pPr algn="r" fontAlgn="b"/>
                      <a:r>
                        <a:rPr lang="de-DE" sz="1400" b="1" i="0" u="none" strike="noStrike">
                          <a:solidFill>
                            <a:srgbClr val="000000"/>
                          </a:solidFill>
                          <a:effectLst/>
                          <a:latin typeface="Calibri"/>
                        </a:rPr>
                        <a:t>7.8.</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4"/>
                  </a:ext>
                </a:extLst>
              </a:tr>
              <a:tr h="236415">
                <a:tc>
                  <a:txBody>
                    <a:bodyPr/>
                    <a:lstStyle/>
                    <a:p>
                      <a:pPr algn="r" fontAlgn="b"/>
                      <a:r>
                        <a:rPr lang="de-DE" sz="1400" b="1" i="0" u="none" strike="noStrike">
                          <a:solidFill>
                            <a:srgbClr val="000000"/>
                          </a:solidFill>
                          <a:effectLst/>
                          <a:latin typeface="Calibri"/>
                        </a:rPr>
                        <a:t>14.8.</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5"/>
                  </a:ext>
                </a:extLst>
              </a:tr>
              <a:tr h="236415">
                <a:tc>
                  <a:txBody>
                    <a:bodyPr/>
                    <a:lstStyle/>
                    <a:p>
                      <a:pPr algn="r" fontAlgn="b"/>
                      <a:r>
                        <a:rPr lang="de-DE" sz="1400" b="1" i="0" u="none" strike="noStrike">
                          <a:solidFill>
                            <a:srgbClr val="000000"/>
                          </a:solidFill>
                          <a:effectLst/>
                          <a:latin typeface="Calibri"/>
                        </a:rPr>
                        <a:t>23.7.-8.8.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OG</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Tokio</a:t>
                      </a:r>
                    </a:p>
                  </a:txBody>
                  <a:tcPr marL="9457" marR="9457" marT="9457" marB="0" anchor="b">
                    <a:lnL>
                      <a:noFill/>
                    </a:lnL>
                    <a:lnR>
                      <a:noFill/>
                    </a:lnR>
                    <a:lnT>
                      <a:noFill/>
                    </a:lnT>
                    <a:lnB>
                      <a:noFill/>
                    </a:lnB>
                  </a:tcPr>
                </a:tc>
                <a:extLst>
                  <a:ext uri="{0D108BD9-81ED-4DB2-BD59-A6C34878D82A}">
                    <a16:rowId xmlns:a16="http://schemas.microsoft.com/office/drawing/2014/main" val="10006"/>
                  </a:ext>
                </a:extLst>
              </a:tr>
              <a:tr h="236415">
                <a:tc>
                  <a:txBody>
                    <a:bodyPr/>
                    <a:lstStyle/>
                    <a:p>
                      <a:pPr algn="r" fontAlgn="b"/>
                      <a:r>
                        <a:rPr lang="de-DE" sz="1400" b="1" i="0" u="none" strike="noStrike">
                          <a:solidFill>
                            <a:srgbClr val="000000"/>
                          </a:solidFill>
                          <a:effectLst/>
                          <a:latin typeface="Calibri"/>
                        </a:rPr>
                        <a:t>14./15.8.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WRJCH</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Plovdiv</a:t>
                      </a:r>
                    </a:p>
                  </a:txBody>
                  <a:tcPr marL="9457" marR="9457" marT="9457" marB="0" anchor="b">
                    <a:lnL>
                      <a:noFill/>
                    </a:lnL>
                    <a:lnR>
                      <a:noFill/>
                    </a:lnR>
                    <a:lnT>
                      <a:noFill/>
                    </a:lnT>
                    <a:lnB>
                      <a:noFill/>
                    </a:lnB>
                  </a:tcPr>
                </a:tc>
                <a:extLst>
                  <a:ext uri="{0D108BD9-81ED-4DB2-BD59-A6C34878D82A}">
                    <a16:rowId xmlns:a16="http://schemas.microsoft.com/office/drawing/2014/main" val="10007"/>
                  </a:ext>
                </a:extLst>
              </a:tr>
              <a:tr h="236415">
                <a:tc>
                  <a:txBody>
                    <a:bodyPr/>
                    <a:lstStyle/>
                    <a:p>
                      <a:pPr algn="r" fontAlgn="b"/>
                      <a:r>
                        <a:rPr lang="de-DE" sz="1400" b="1" i="0" u="none" strike="noStrike">
                          <a:solidFill>
                            <a:srgbClr val="000000"/>
                          </a:solidFill>
                          <a:effectLst/>
                          <a:latin typeface="Calibri"/>
                        </a:rPr>
                        <a:t>21./22.8.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FISU WUG</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Chengdu</a:t>
                      </a:r>
                    </a:p>
                  </a:txBody>
                  <a:tcPr marL="9457" marR="9457" marT="9457" marB="0" anchor="b">
                    <a:lnL>
                      <a:noFill/>
                    </a:lnL>
                    <a:lnR>
                      <a:noFill/>
                    </a:lnR>
                    <a:lnT>
                      <a:noFill/>
                    </a:lnT>
                    <a:lnB>
                      <a:noFill/>
                    </a:lnB>
                  </a:tcPr>
                </a:tc>
                <a:extLst>
                  <a:ext uri="{0D108BD9-81ED-4DB2-BD59-A6C34878D82A}">
                    <a16:rowId xmlns:a16="http://schemas.microsoft.com/office/drawing/2014/main" val="10008"/>
                  </a:ext>
                </a:extLst>
              </a:tr>
              <a:tr h="236415">
                <a:tc>
                  <a:txBody>
                    <a:bodyPr/>
                    <a:lstStyle/>
                    <a:p>
                      <a:pPr algn="r" fontAlgn="b"/>
                      <a:r>
                        <a:rPr lang="de-DE" sz="1400" b="1" i="0" u="none" strike="noStrike">
                          <a:solidFill>
                            <a:srgbClr val="000000"/>
                          </a:solidFill>
                          <a:effectLst/>
                          <a:latin typeface="Calibri"/>
                        </a:rPr>
                        <a:t>11.9.</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9"/>
                  </a:ext>
                </a:extLst>
              </a:tr>
              <a:tr h="236415">
                <a:tc>
                  <a:txBody>
                    <a:bodyPr/>
                    <a:lstStyle/>
                    <a:p>
                      <a:pPr algn="r" fontAlgn="b"/>
                      <a:r>
                        <a:rPr lang="de-DE" sz="1400" b="1" i="0" u="none" strike="noStrike">
                          <a:solidFill>
                            <a:srgbClr val="000000"/>
                          </a:solidFill>
                          <a:effectLst/>
                          <a:latin typeface="Calibri"/>
                        </a:rPr>
                        <a:t>28./29.8.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PG</a:t>
                      </a: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Tokio</a:t>
                      </a:r>
                    </a:p>
                  </a:txBody>
                  <a:tcPr marL="9457" marR="9457" marT="9457" marB="0" anchor="b">
                    <a:lnL>
                      <a:noFill/>
                    </a:lnL>
                    <a:lnR>
                      <a:noFill/>
                    </a:lnR>
                    <a:lnT>
                      <a:noFill/>
                    </a:lnT>
                    <a:lnB>
                      <a:noFill/>
                    </a:lnB>
                  </a:tcPr>
                </a:tc>
                <a:extLst>
                  <a:ext uri="{0D108BD9-81ED-4DB2-BD59-A6C34878D82A}">
                    <a16:rowId xmlns:a16="http://schemas.microsoft.com/office/drawing/2014/main" val="10010"/>
                  </a:ext>
                </a:extLst>
              </a:tr>
              <a:tr h="236415">
                <a:tc>
                  <a:txBody>
                    <a:bodyPr/>
                    <a:lstStyle/>
                    <a:p>
                      <a:pPr algn="r" fontAlgn="b"/>
                      <a:r>
                        <a:rPr lang="de-DE" sz="1400" b="1" i="0" u="none" strike="noStrike">
                          <a:solidFill>
                            <a:srgbClr val="000000"/>
                          </a:solidFill>
                          <a:effectLst/>
                          <a:latin typeface="Calibri"/>
                        </a:rPr>
                        <a:t>4./5.9.</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ERU23CH</a:t>
                      </a:r>
                    </a:p>
                  </a:txBody>
                  <a:tcPr marL="9457" marR="9457" marT="9457"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a:rPr>
                        <a:t>Kruszwica</a:t>
                      </a:r>
                      <a:endParaRPr lang="de-DE" sz="1400" b="1" i="0" u="none" strike="noStrike" dirty="0">
                        <a:solidFill>
                          <a:srgbClr val="000000"/>
                        </a:solidFill>
                        <a:effectLst/>
                        <a:latin typeface="Calibri"/>
                      </a:endParaRPr>
                    </a:p>
                  </a:txBody>
                  <a:tcPr marL="9457" marR="9457" marT="9457" marB="0" anchor="b">
                    <a:lnL>
                      <a:noFill/>
                    </a:lnL>
                    <a:lnR>
                      <a:noFill/>
                    </a:lnR>
                    <a:lnT>
                      <a:noFill/>
                    </a:lnT>
                    <a:lnB>
                      <a:noFill/>
                    </a:lnB>
                  </a:tcPr>
                </a:tc>
                <a:extLst>
                  <a:ext uri="{0D108BD9-81ED-4DB2-BD59-A6C34878D82A}">
                    <a16:rowId xmlns:a16="http://schemas.microsoft.com/office/drawing/2014/main" val="10011"/>
                  </a:ext>
                </a:extLst>
              </a:tr>
              <a:tr h="236415">
                <a:tc>
                  <a:txBody>
                    <a:bodyPr/>
                    <a:lstStyle/>
                    <a:p>
                      <a:pPr algn="r" fontAlgn="b"/>
                      <a:r>
                        <a:rPr lang="de-DE" sz="1400" b="1" i="0" u="none" strike="noStrike">
                          <a:solidFill>
                            <a:srgbClr val="000000"/>
                          </a:solidFill>
                          <a:effectLst/>
                          <a:latin typeface="Calibri"/>
                        </a:rPr>
                        <a:t>4./5.9.</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Masters</a:t>
                      </a: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Linz-Ottensheim</a:t>
                      </a:r>
                    </a:p>
                  </a:txBody>
                  <a:tcPr marL="9457" marR="9457" marT="9457" marB="0" anchor="b">
                    <a:lnL>
                      <a:noFill/>
                    </a:lnL>
                    <a:lnR>
                      <a:noFill/>
                    </a:lnR>
                    <a:lnT>
                      <a:noFill/>
                    </a:lnT>
                    <a:lnB>
                      <a:noFill/>
                    </a:lnB>
                  </a:tcPr>
                </a:tc>
                <a:extLst>
                  <a:ext uri="{0D108BD9-81ED-4DB2-BD59-A6C34878D82A}">
                    <a16:rowId xmlns:a16="http://schemas.microsoft.com/office/drawing/2014/main" val="10012"/>
                  </a:ext>
                </a:extLst>
              </a:tr>
              <a:tr h="236415">
                <a:tc>
                  <a:txBody>
                    <a:bodyPr/>
                    <a:lstStyle/>
                    <a:p>
                      <a:pPr algn="r" fontAlgn="b"/>
                      <a:r>
                        <a:rPr lang="de-DE" sz="1400" b="1" i="0" u="none" strike="noStrike">
                          <a:solidFill>
                            <a:srgbClr val="000000"/>
                          </a:solidFill>
                          <a:effectLst/>
                          <a:latin typeface="Calibri"/>
                        </a:rPr>
                        <a:t>25./26.9.</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WRBSF</a:t>
                      </a:r>
                    </a:p>
                  </a:txBody>
                  <a:tcPr marL="9457" marR="9457" marT="9457"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a:rPr>
                        <a:t>Oeiras</a:t>
                      </a:r>
                      <a:endParaRPr lang="de-DE" sz="1400" b="1" i="0" u="none" strike="noStrike" dirty="0">
                        <a:solidFill>
                          <a:srgbClr val="000000"/>
                        </a:solidFill>
                        <a:effectLst/>
                        <a:latin typeface="Calibri"/>
                      </a:endParaRPr>
                    </a:p>
                  </a:txBody>
                  <a:tcPr marL="9457" marR="9457" marT="9457" marB="0" anchor="b">
                    <a:lnL>
                      <a:noFill/>
                    </a:lnL>
                    <a:lnR>
                      <a:noFill/>
                    </a:lnR>
                    <a:lnT>
                      <a:noFill/>
                    </a:lnT>
                    <a:lnB>
                      <a:noFill/>
                    </a:lnB>
                  </a:tcPr>
                </a:tc>
                <a:extLst>
                  <a:ext uri="{0D108BD9-81ED-4DB2-BD59-A6C34878D82A}">
                    <a16:rowId xmlns:a16="http://schemas.microsoft.com/office/drawing/2014/main" val="10013"/>
                  </a:ext>
                </a:extLst>
              </a:tr>
              <a:tr h="236415">
                <a:tc>
                  <a:txBody>
                    <a:bodyPr/>
                    <a:lstStyle/>
                    <a:p>
                      <a:pPr algn="r" fontAlgn="b"/>
                      <a:r>
                        <a:rPr lang="de-DE" sz="1400" b="1" i="0" u="none" strike="noStrike">
                          <a:solidFill>
                            <a:srgbClr val="000000"/>
                          </a:solidFill>
                          <a:effectLst/>
                          <a:latin typeface="Calibri"/>
                        </a:rPr>
                        <a:t>2./3.10.</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WRCC</a:t>
                      </a:r>
                    </a:p>
                  </a:txBody>
                  <a:tcPr marL="9457" marR="9457" marT="9457"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a:rPr>
                        <a:t>Oeiras</a:t>
                      </a:r>
                      <a:endParaRPr lang="de-DE" sz="1400" b="1" i="0" u="none" strike="noStrike" dirty="0">
                        <a:solidFill>
                          <a:srgbClr val="000000"/>
                        </a:solidFill>
                        <a:effectLst/>
                        <a:latin typeface="Calibri"/>
                      </a:endParaRPr>
                    </a:p>
                  </a:txBody>
                  <a:tcPr marL="9457" marR="9457" marT="9457" marB="0" anchor="b">
                    <a:lnL>
                      <a:noFill/>
                    </a:lnL>
                    <a:lnR>
                      <a:noFill/>
                    </a:lnR>
                    <a:lnT>
                      <a:noFill/>
                    </a:lnT>
                    <a:lnB>
                      <a:noFill/>
                    </a:lnB>
                  </a:tcPr>
                </a:tc>
                <a:extLst>
                  <a:ext uri="{0D108BD9-81ED-4DB2-BD59-A6C34878D82A}">
                    <a16:rowId xmlns:a16="http://schemas.microsoft.com/office/drawing/2014/main" val="10014"/>
                  </a:ext>
                </a:extLst>
              </a:tr>
              <a:tr h="236415">
                <a:tc>
                  <a:txBody>
                    <a:bodyPr/>
                    <a:lstStyle/>
                    <a:p>
                      <a:pPr algn="r" fontAlgn="b"/>
                      <a:r>
                        <a:rPr lang="de-DE" sz="1400" b="1" i="0" u="none" strike="noStrike">
                          <a:solidFill>
                            <a:schemeClr val="bg1"/>
                          </a:solidFill>
                          <a:effectLst/>
                          <a:latin typeface="Calibri"/>
                        </a:rPr>
                        <a:t>9./10.10.</a:t>
                      </a:r>
                    </a:p>
                  </a:txBody>
                  <a:tcPr marL="9457" marR="9457" marT="9457" marB="0" anchor="b">
                    <a:lnL>
                      <a:noFill/>
                    </a:lnL>
                    <a:lnR>
                      <a:noFill/>
                    </a:lnR>
                    <a:lnT>
                      <a:noFill/>
                    </a:lnT>
                    <a:lnB>
                      <a:noFill/>
                    </a:lnB>
                    <a:solidFill>
                      <a:srgbClr val="FF0000"/>
                    </a:solidFill>
                  </a:tcPr>
                </a:tc>
                <a:tc>
                  <a:txBody>
                    <a:bodyPr/>
                    <a:lstStyle/>
                    <a:p>
                      <a:pPr algn="r" fontAlgn="b"/>
                      <a:r>
                        <a:rPr lang="de-DE" sz="1400" b="1" i="0" u="none" strike="noStrike">
                          <a:solidFill>
                            <a:schemeClr val="bg1"/>
                          </a:solidFill>
                          <a:effectLst/>
                          <a:latin typeface="Calibri"/>
                        </a:rPr>
                        <a:t> </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a:solidFill>
                            <a:schemeClr val="bg1"/>
                          </a:solidFill>
                          <a:effectLst/>
                          <a:latin typeface="Calibri"/>
                        </a:rPr>
                        <a:t>25. Deutsche Sprintmeisterschaften</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a:rPr>
                        <a:t>TBA</a:t>
                      </a:r>
                    </a:p>
                  </a:txBody>
                  <a:tcPr marL="9457" marR="9457" marT="9457" marB="0" anchor="b">
                    <a:lnL>
                      <a:noFill/>
                    </a:lnL>
                    <a:lnR>
                      <a:noFill/>
                    </a:lnR>
                    <a:lnT>
                      <a:noFill/>
                    </a:lnT>
                    <a:lnB>
                      <a:noFill/>
                    </a:lnB>
                    <a:solidFill>
                      <a:srgbClr val="FF0000"/>
                    </a:solidFill>
                  </a:tcPr>
                </a:tc>
                <a:extLst>
                  <a:ext uri="{0D108BD9-81ED-4DB2-BD59-A6C34878D82A}">
                    <a16:rowId xmlns:a16="http://schemas.microsoft.com/office/drawing/2014/main" val="10015"/>
                  </a:ext>
                </a:extLst>
              </a:tr>
              <a:tr h="236415">
                <a:tc>
                  <a:txBody>
                    <a:bodyPr/>
                    <a:lstStyle/>
                    <a:p>
                      <a:pPr algn="r" fontAlgn="b"/>
                      <a:r>
                        <a:rPr lang="de-DE" sz="1400" b="1" i="0" u="none" strike="noStrike">
                          <a:solidFill>
                            <a:srgbClr val="000000"/>
                          </a:solidFill>
                          <a:effectLst/>
                          <a:latin typeface="Calibri"/>
                        </a:rPr>
                        <a:t>16.-24.10.</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WRCH</a:t>
                      </a: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Shanghai</a:t>
                      </a:r>
                    </a:p>
                  </a:txBody>
                  <a:tcPr marL="9457" marR="9457" marT="9457" marB="0" anchor="b">
                    <a:lnL>
                      <a:noFill/>
                    </a:lnL>
                    <a:lnR>
                      <a:noFill/>
                    </a:lnR>
                    <a:lnT>
                      <a:noFill/>
                    </a:lnT>
                    <a:lnB>
                      <a:noFill/>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0551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2022</a:t>
            </a:r>
          </a:p>
        </p:txBody>
      </p:sp>
      <p:graphicFrame>
        <p:nvGraphicFramePr>
          <p:cNvPr id="3" name="Tabelle 2"/>
          <p:cNvGraphicFramePr>
            <a:graphicFrameLocks noGrp="1"/>
          </p:cNvGraphicFramePr>
          <p:nvPr/>
        </p:nvGraphicFramePr>
        <p:xfrm>
          <a:off x="953891" y="1416049"/>
          <a:ext cx="9277743" cy="4087768"/>
        </p:xfrm>
        <a:graphic>
          <a:graphicData uri="http://schemas.openxmlformats.org/drawingml/2006/table">
            <a:tbl>
              <a:tblPr/>
              <a:tblGrid>
                <a:gridCol w="752989">
                  <a:extLst>
                    <a:ext uri="{9D8B030D-6E8A-4147-A177-3AD203B41FA5}">
                      <a16:colId xmlns:a16="http://schemas.microsoft.com/office/drawing/2014/main" val="20000"/>
                    </a:ext>
                  </a:extLst>
                </a:gridCol>
                <a:gridCol w="143294">
                  <a:extLst>
                    <a:ext uri="{9D8B030D-6E8A-4147-A177-3AD203B41FA5}">
                      <a16:colId xmlns:a16="http://schemas.microsoft.com/office/drawing/2014/main" val="20001"/>
                    </a:ext>
                  </a:extLst>
                </a:gridCol>
                <a:gridCol w="6322431">
                  <a:extLst>
                    <a:ext uri="{9D8B030D-6E8A-4147-A177-3AD203B41FA5}">
                      <a16:colId xmlns:a16="http://schemas.microsoft.com/office/drawing/2014/main" val="20002"/>
                    </a:ext>
                  </a:extLst>
                </a:gridCol>
                <a:gridCol w="2059029">
                  <a:extLst>
                    <a:ext uri="{9D8B030D-6E8A-4147-A177-3AD203B41FA5}">
                      <a16:colId xmlns:a16="http://schemas.microsoft.com/office/drawing/2014/main" val="20003"/>
                    </a:ext>
                  </a:extLst>
                </a:gridCol>
              </a:tblGrid>
              <a:tr h="227099">
                <a:tc>
                  <a:txBody>
                    <a:bodyPr/>
                    <a:lstStyle/>
                    <a:p>
                      <a:pPr algn="r" fontAlgn="b"/>
                      <a:r>
                        <a:rPr lang="de-DE" sz="1300" b="1" i="0" u="none" strike="noStrike" dirty="0">
                          <a:solidFill>
                            <a:srgbClr val="000000"/>
                          </a:solidFill>
                          <a:effectLst/>
                          <a:latin typeface="Calibri"/>
                        </a:rPr>
                        <a:t>29./30.1.</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ERICH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TBA</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27099">
                <a:tc>
                  <a:txBody>
                    <a:bodyPr/>
                    <a:lstStyle/>
                    <a:p>
                      <a:pPr algn="r" fontAlgn="b"/>
                      <a:r>
                        <a:rPr lang="de-DE" sz="1300" b="1" i="0" u="none" strike="noStrike" dirty="0">
                          <a:solidFill>
                            <a:srgbClr val="000000"/>
                          </a:solidFill>
                          <a:effectLst/>
                          <a:latin typeface="Calibri"/>
                        </a:rPr>
                        <a:t>26./27.2.</a:t>
                      </a:r>
                    </a:p>
                  </a:txBody>
                  <a:tcPr marL="9084" marR="9084" marT="9084" marB="0" anchor="b">
                    <a:lnL>
                      <a:noFill/>
                    </a:lnL>
                    <a:lnR>
                      <a:noFill/>
                    </a:lnR>
                    <a:lnT>
                      <a:noFill/>
                    </a:lnT>
                    <a:lnB>
                      <a:noFill/>
                    </a:lnB>
                    <a:solidFill>
                      <a:srgbClr val="00B0F0"/>
                    </a:solidFill>
                  </a:tcPr>
                </a:tc>
                <a:tc>
                  <a:txBody>
                    <a:bodyPr/>
                    <a:lstStyle/>
                    <a:p>
                      <a:pPr algn="r" fontAlgn="b"/>
                      <a:r>
                        <a:rPr lang="de-DE" sz="1300" b="1" i="0" u="none" strike="noStrike" dirty="0">
                          <a:solidFill>
                            <a:srgbClr val="000000"/>
                          </a:solidFill>
                          <a:effectLst/>
                          <a:latin typeface="Calibri"/>
                        </a:rPr>
                        <a:t> </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dirty="0">
                          <a:solidFill>
                            <a:srgbClr val="000000"/>
                          </a:solidFill>
                          <a:effectLst/>
                          <a:latin typeface="Calibri"/>
                        </a:rPr>
                        <a:t>WRICH</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a:solidFill>
                            <a:srgbClr val="000000"/>
                          </a:solidFill>
                          <a:effectLst/>
                          <a:latin typeface="Calibri"/>
                        </a:rPr>
                        <a:t>Hamburg</a:t>
                      </a:r>
                    </a:p>
                  </a:txBody>
                  <a:tcPr marL="9084" marR="9084" marT="9084" marB="0" anchor="b">
                    <a:lnL>
                      <a:noFill/>
                    </a:lnL>
                    <a:lnR>
                      <a:noFill/>
                    </a:lnR>
                    <a:lnT>
                      <a:noFill/>
                    </a:lnT>
                    <a:lnB>
                      <a:noFill/>
                    </a:lnB>
                    <a:solidFill>
                      <a:srgbClr val="00B0F0"/>
                    </a:solidFill>
                  </a:tcPr>
                </a:tc>
                <a:extLst>
                  <a:ext uri="{0D108BD9-81ED-4DB2-BD59-A6C34878D82A}">
                    <a16:rowId xmlns:a16="http://schemas.microsoft.com/office/drawing/2014/main" val="10001"/>
                  </a:ext>
                </a:extLst>
              </a:tr>
              <a:tr h="227099">
                <a:tc>
                  <a:txBody>
                    <a:bodyPr/>
                    <a:lstStyle/>
                    <a:p>
                      <a:pPr algn="r" fontAlgn="b"/>
                      <a:r>
                        <a:rPr lang="de-DE" sz="1300" b="1" i="0" u="none" strike="noStrike" dirty="0">
                          <a:solidFill>
                            <a:schemeClr val="bg1"/>
                          </a:solidFill>
                          <a:effectLst/>
                          <a:latin typeface="Calibri"/>
                        </a:rPr>
                        <a:t>23./24.4.</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Deutsches Meisterschaftsrudern Kleinboot</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02"/>
                  </a:ext>
                </a:extLst>
              </a:tr>
              <a:tr h="227099">
                <a:tc>
                  <a:txBody>
                    <a:bodyPr/>
                    <a:lstStyle/>
                    <a:p>
                      <a:pPr algn="r" fontAlgn="b"/>
                      <a:r>
                        <a:rPr lang="de-DE" sz="1300" b="1" i="0" u="none" strike="noStrike">
                          <a:solidFill>
                            <a:srgbClr val="000000"/>
                          </a:solidFill>
                          <a:effectLst/>
                          <a:latin typeface="Calibri"/>
                        </a:rPr>
                        <a:t>21./22.5.</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ERJCH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Sabaudia</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227099">
                <a:tc>
                  <a:txBody>
                    <a:bodyPr/>
                    <a:lstStyle/>
                    <a:p>
                      <a:pPr algn="r" fontAlgn="b"/>
                      <a:r>
                        <a:rPr lang="de-DE" sz="1300" b="1" i="0" u="none" strike="noStrike" dirty="0">
                          <a:solidFill>
                            <a:srgbClr val="000000"/>
                          </a:solidFill>
                          <a:effectLst/>
                          <a:latin typeface="Calibri"/>
                        </a:rPr>
                        <a:t>28./29.5.</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WRCUP I</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Belgrad</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27099">
                <a:tc>
                  <a:txBody>
                    <a:bodyPr/>
                    <a:lstStyle/>
                    <a:p>
                      <a:pPr algn="r" fontAlgn="b"/>
                      <a:r>
                        <a:rPr lang="de-DE" sz="1300" b="1" i="0" u="none" strike="noStrike" dirty="0">
                          <a:solidFill>
                            <a:srgbClr val="000000"/>
                          </a:solidFill>
                          <a:effectLst/>
                          <a:latin typeface="Calibri"/>
                        </a:rPr>
                        <a:t>18./19.6.</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dirty="0">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WRCUP II</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Posen</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227099">
                <a:tc>
                  <a:txBody>
                    <a:bodyPr/>
                    <a:lstStyle/>
                    <a:p>
                      <a:pPr algn="r" fontAlgn="b"/>
                      <a:r>
                        <a:rPr lang="de-DE" sz="1300" b="1" i="0" u="none" strike="noStrike">
                          <a:solidFill>
                            <a:schemeClr val="bg1"/>
                          </a:solidFill>
                          <a:effectLst/>
                          <a:latin typeface="Calibri"/>
                        </a:rPr>
                        <a:t>23.-26.6.</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Deutsche Juniorenmeisterschaften, Deutsche Jahrgangsmeisterschaften U17 und U23</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06"/>
                  </a:ext>
                </a:extLst>
              </a:tr>
              <a:tr h="227099">
                <a:tc>
                  <a:txBody>
                    <a:bodyPr/>
                    <a:lstStyle/>
                    <a:p>
                      <a:pPr algn="r" fontAlgn="b"/>
                      <a:r>
                        <a:rPr lang="de-DE" sz="1300" b="1" i="0" u="none" strike="noStrike">
                          <a:solidFill>
                            <a:schemeClr val="bg1"/>
                          </a:solidFill>
                          <a:effectLst/>
                          <a:latin typeface="Calibri"/>
                        </a:rPr>
                        <a:t>8.-10.7.</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Deutsches Meisterschaftsrudern (</a:t>
                      </a:r>
                      <a:r>
                        <a:rPr lang="de-DE" sz="1300" b="1" i="0" u="none" strike="noStrike" dirty="0" err="1">
                          <a:solidFill>
                            <a:schemeClr val="bg1"/>
                          </a:solidFill>
                          <a:effectLst/>
                          <a:latin typeface="Calibri"/>
                        </a:rPr>
                        <a:t>Großboot</a:t>
                      </a:r>
                      <a:r>
                        <a:rPr lang="de-DE" sz="1300" b="1" i="0" u="none" strike="noStrike" dirty="0">
                          <a:solidFill>
                            <a:schemeClr val="bg1"/>
                          </a:solidFill>
                          <a:effectLst/>
                          <a:latin typeface="Calibri"/>
                        </a:rPr>
                        <a:t>, Para, Masters, Studenten)</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07"/>
                  </a:ext>
                </a:extLst>
              </a:tr>
              <a:tr h="227099">
                <a:tc>
                  <a:txBody>
                    <a:bodyPr/>
                    <a:lstStyle/>
                    <a:p>
                      <a:pPr algn="r" fontAlgn="b"/>
                      <a:r>
                        <a:rPr lang="de-DE" sz="1300" b="1" i="0" u="none" strike="noStrike">
                          <a:solidFill>
                            <a:srgbClr val="000000"/>
                          </a:solidFill>
                          <a:effectLst/>
                          <a:latin typeface="Calibri"/>
                        </a:rPr>
                        <a:t>9./10.7.</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WRCUP III</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Luzern</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227099">
                <a:tc>
                  <a:txBody>
                    <a:bodyPr/>
                    <a:lstStyle/>
                    <a:p>
                      <a:pPr algn="r" fontAlgn="b"/>
                      <a:r>
                        <a:rPr lang="de-DE" sz="1300" b="1" i="0" u="none" strike="noStrike">
                          <a:solidFill>
                            <a:srgbClr val="000000"/>
                          </a:solidFill>
                          <a:effectLst/>
                          <a:latin typeface="Calibri"/>
                        </a:rPr>
                        <a:t>23./24.7.</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WRJCH/WRU23CH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Varese</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27099">
                <a:tc>
                  <a:txBody>
                    <a:bodyPr/>
                    <a:lstStyle/>
                    <a:p>
                      <a:pPr algn="r" fontAlgn="b"/>
                      <a:r>
                        <a:rPr lang="de-DE" sz="1300" b="1" i="0" u="none" strike="noStrike">
                          <a:solidFill>
                            <a:srgbClr val="000000"/>
                          </a:solidFill>
                          <a:effectLst/>
                          <a:latin typeface="Calibri"/>
                        </a:rPr>
                        <a:t>11.-13.8.</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FISU WUC</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London, CAN</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227099">
                <a:tc>
                  <a:txBody>
                    <a:bodyPr/>
                    <a:lstStyle/>
                    <a:p>
                      <a:pPr algn="r" fontAlgn="b"/>
                      <a:r>
                        <a:rPr lang="de-DE" sz="1300" b="1" i="0" u="none" strike="noStrike">
                          <a:solidFill>
                            <a:srgbClr val="000000"/>
                          </a:solidFill>
                          <a:effectLst/>
                          <a:latin typeface="Calibri"/>
                        </a:rPr>
                        <a:t>13./14.8.</a:t>
                      </a:r>
                    </a:p>
                  </a:txBody>
                  <a:tcPr marL="9084" marR="9084" marT="9084" marB="0" anchor="b">
                    <a:lnL>
                      <a:noFill/>
                    </a:lnL>
                    <a:lnR>
                      <a:noFill/>
                    </a:lnR>
                    <a:lnT>
                      <a:noFill/>
                    </a:lnT>
                    <a:lnB>
                      <a:noFill/>
                    </a:lnB>
                    <a:solidFill>
                      <a:srgbClr val="00B0F0"/>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dirty="0">
                          <a:solidFill>
                            <a:srgbClr val="000000"/>
                          </a:solidFill>
                          <a:effectLst/>
                          <a:latin typeface="Calibri"/>
                        </a:rPr>
                        <a:t>ERCH</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a:solidFill>
                            <a:srgbClr val="000000"/>
                          </a:solidFill>
                          <a:effectLst/>
                          <a:latin typeface="Calibri"/>
                        </a:rPr>
                        <a:t>München</a:t>
                      </a:r>
                    </a:p>
                  </a:txBody>
                  <a:tcPr marL="9084" marR="9084" marT="9084" marB="0" anchor="b">
                    <a:lnL>
                      <a:noFill/>
                    </a:lnL>
                    <a:lnR>
                      <a:noFill/>
                    </a:lnR>
                    <a:lnT>
                      <a:noFill/>
                    </a:lnT>
                    <a:lnB>
                      <a:noFill/>
                    </a:lnB>
                    <a:solidFill>
                      <a:srgbClr val="00B0F0"/>
                    </a:solidFill>
                  </a:tcPr>
                </a:tc>
                <a:extLst>
                  <a:ext uri="{0D108BD9-81ED-4DB2-BD59-A6C34878D82A}">
                    <a16:rowId xmlns:a16="http://schemas.microsoft.com/office/drawing/2014/main" val="10011"/>
                  </a:ext>
                </a:extLst>
              </a:tr>
              <a:tr h="227099">
                <a:tc>
                  <a:txBody>
                    <a:bodyPr/>
                    <a:lstStyle/>
                    <a:p>
                      <a:pPr algn="r" fontAlgn="b"/>
                      <a:r>
                        <a:rPr lang="de-DE" sz="1300" b="1" i="0" u="none" strike="noStrike">
                          <a:solidFill>
                            <a:srgbClr val="000000"/>
                          </a:solidFill>
                          <a:effectLst/>
                          <a:latin typeface="Calibri"/>
                        </a:rPr>
                        <a:t>3./4.9.</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ERU23CH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Hazewinkel</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227099">
                <a:tc>
                  <a:txBody>
                    <a:bodyPr/>
                    <a:lstStyle/>
                    <a:p>
                      <a:pPr algn="r" fontAlgn="b"/>
                      <a:r>
                        <a:rPr lang="de-DE" sz="1300" b="1" i="0" u="none" strike="noStrike">
                          <a:solidFill>
                            <a:srgbClr val="000000"/>
                          </a:solidFill>
                          <a:effectLst/>
                          <a:latin typeface="Calibri"/>
                        </a:rPr>
                        <a:t>10./11.9.</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Masters</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Libourne</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227099">
                <a:tc>
                  <a:txBody>
                    <a:bodyPr/>
                    <a:lstStyle/>
                    <a:p>
                      <a:pPr algn="r" fontAlgn="b"/>
                      <a:r>
                        <a:rPr lang="de-DE" sz="1300" b="1" i="0" u="none" strike="noStrike">
                          <a:solidFill>
                            <a:srgbClr val="000000"/>
                          </a:solidFill>
                          <a:effectLst/>
                          <a:latin typeface="Calibri"/>
                        </a:rPr>
                        <a:t>17.-25.9.</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Racice</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227099">
                <a:tc>
                  <a:txBody>
                    <a:bodyPr/>
                    <a:lstStyle/>
                    <a:p>
                      <a:pPr algn="r" fontAlgn="b"/>
                      <a:r>
                        <a:rPr lang="de-DE" sz="1300" b="1" i="0" u="none" strike="noStrike">
                          <a:solidFill>
                            <a:schemeClr val="bg1"/>
                          </a:solidFill>
                          <a:effectLst/>
                          <a:latin typeface="Calibri"/>
                        </a:rPr>
                        <a:t>8./9.10.</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26. Deutsche Sprintmeisterschaften</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15"/>
                  </a:ext>
                </a:extLst>
              </a:tr>
              <a:tr h="227099">
                <a:tc>
                  <a:txBody>
                    <a:bodyPr/>
                    <a:lstStyle/>
                    <a:p>
                      <a:pPr algn="r" fontAlgn="b"/>
                      <a:r>
                        <a:rPr lang="de-DE" sz="1300" b="1" i="0" u="none" strike="noStrike">
                          <a:solidFill>
                            <a:srgbClr val="000000"/>
                          </a:solidFill>
                          <a:effectLst/>
                          <a:latin typeface="Calibri"/>
                        </a:rPr>
                        <a:t>8./9.10.</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WRCC</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Wales</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227085">
                <a:tc>
                  <a:txBody>
                    <a:bodyPr/>
                    <a:lstStyle/>
                    <a:p>
                      <a:pPr algn="r" fontAlgn="b"/>
                      <a:r>
                        <a:rPr lang="de-DE" sz="1300" b="1" i="0" u="none" strike="noStrike" dirty="0">
                          <a:solidFill>
                            <a:srgbClr val="000000"/>
                          </a:solidFill>
                          <a:effectLst/>
                          <a:latin typeface="Calibri"/>
                        </a:rPr>
                        <a:t>15./16.10.</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WRBSF</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Wales</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04564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2023</a:t>
            </a:r>
          </a:p>
        </p:txBody>
      </p:sp>
      <p:graphicFrame>
        <p:nvGraphicFramePr>
          <p:cNvPr id="4" name="Tabelle 3"/>
          <p:cNvGraphicFramePr>
            <a:graphicFrameLocks noGrp="1"/>
          </p:cNvGraphicFramePr>
          <p:nvPr/>
        </p:nvGraphicFramePr>
        <p:xfrm>
          <a:off x="763588" y="2051079"/>
          <a:ext cx="9658350" cy="3006666"/>
        </p:xfrm>
        <a:graphic>
          <a:graphicData uri="http://schemas.openxmlformats.org/drawingml/2006/table">
            <a:tbl>
              <a:tblPr/>
              <a:tblGrid>
                <a:gridCol w="952579">
                  <a:extLst>
                    <a:ext uri="{9D8B030D-6E8A-4147-A177-3AD203B41FA5}">
                      <a16:colId xmlns:a16="http://schemas.microsoft.com/office/drawing/2014/main" val="20000"/>
                    </a:ext>
                  </a:extLst>
                </a:gridCol>
                <a:gridCol w="172635">
                  <a:extLst>
                    <a:ext uri="{9D8B030D-6E8A-4147-A177-3AD203B41FA5}">
                      <a16:colId xmlns:a16="http://schemas.microsoft.com/office/drawing/2014/main" val="20001"/>
                    </a:ext>
                  </a:extLst>
                </a:gridCol>
                <a:gridCol w="6436845">
                  <a:extLst>
                    <a:ext uri="{9D8B030D-6E8A-4147-A177-3AD203B41FA5}">
                      <a16:colId xmlns:a16="http://schemas.microsoft.com/office/drawing/2014/main" val="20002"/>
                    </a:ext>
                  </a:extLst>
                </a:gridCol>
                <a:gridCol w="2096291">
                  <a:extLst>
                    <a:ext uri="{9D8B030D-6E8A-4147-A177-3AD203B41FA5}">
                      <a16:colId xmlns:a16="http://schemas.microsoft.com/office/drawing/2014/main" val="20003"/>
                    </a:ext>
                  </a:extLst>
                </a:gridCol>
              </a:tblGrid>
              <a:tr h="231282">
                <a:tc>
                  <a:txBody>
                    <a:bodyPr/>
                    <a:lstStyle/>
                    <a:p>
                      <a:pPr algn="r" fontAlgn="b"/>
                      <a:r>
                        <a:rPr lang="de-DE" sz="1400" b="1" i="0" u="none" strike="noStrike">
                          <a:solidFill>
                            <a:srgbClr val="000000"/>
                          </a:solidFill>
                          <a:effectLst/>
                          <a:latin typeface="Calibri"/>
                        </a:rPr>
                        <a:t>28./29.1.</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TBA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31282">
                <a:tc>
                  <a:txBody>
                    <a:bodyPr/>
                    <a:lstStyle/>
                    <a:p>
                      <a:pPr algn="r" fontAlgn="b"/>
                      <a:r>
                        <a:rPr lang="de-DE" sz="1400" b="1" i="0" u="none" strike="noStrike">
                          <a:solidFill>
                            <a:srgbClr val="000000"/>
                          </a:solidFill>
                          <a:effectLst/>
                          <a:latin typeface="Calibri"/>
                        </a:rPr>
                        <a:t>25./26.2.</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Toronto</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231282">
                <a:tc>
                  <a:txBody>
                    <a:bodyPr/>
                    <a:lstStyle/>
                    <a:p>
                      <a:pPr algn="r" fontAlgn="b"/>
                      <a:r>
                        <a:rPr lang="de-DE" sz="1400" b="1" i="0" u="none" strike="noStrike">
                          <a:solidFill>
                            <a:srgbClr val="000000"/>
                          </a:solidFill>
                          <a:effectLst/>
                          <a:latin typeface="Calibri"/>
                        </a:rPr>
                        <a:t>6./7.5.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WRCUP 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Zagreb</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231282">
                <a:tc>
                  <a:txBody>
                    <a:bodyPr/>
                    <a:lstStyle/>
                    <a:p>
                      <a:pPr algn="r" fontAlgn="b"/>
                      <a:r>
                        <a:rPr lang="de-DE" sz="1400" b="1" i="0" u="none" strike="noStrike">
                          <a:solidFill>
                            <a:srgbClr val="000000"/>
                          </a:solidFill>
                          <a:effectLst/>
                          <a:latin typeface="Calibri"/>
                        </a:rPr>
                        <a:t>20./21.5.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ERJCH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Brive</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231282">
                <a:tc>
                  <a:txBody>
                    <a:bodyPr/>
                    <a:lstStyle/>
                    <a:p>
                      <a:pPr algn="r" fontAlgn="b"/>
                      <a:r>
                        <a:rPr lang="de-DE" sz="1400" b="1" i="0" u="none" strike="noStrike">
                          <a:solidFill>
                            <a:srgbClr val="000000"/>
                          </a:solidFill>
                          <a:effectLst/>
                          <a:latin typeface="Calibri"/>
                        </a:rPr>
                        <a:t>27./28.5.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Bled</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31282">
                <a:tc>
                  <a:txBody>
                    <a:bodyPr/>
                    <a:lstStyle/>
                    <a:p>
                      <a:pPr algn="r" fontAlgn="b"/>
                      <a:r>
                        <a:rPr lang="de-DE" sz="1400" b="1" i="0" u="none" strike="noStrike">
                          <a:solidFill>
                            <a:srgbClr val="000000"/>
                          </a:solidFill>
                          <a:effectLst/>
                          <a:latin typeface="Calibri"/>
                        </a:rPr>
                        <a:t>17./18.6.</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WRCUP II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Varese</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231282">
                <a:tc>
                  <a:txBody>
                    <a:bodyPr/>
                    <a:lstStyle/>
                    <a:p>
                      <a:pPr algn="r" fontAlgn="b"/>
                      <a:r>
                        <a:rPr lang="de-DE" sz="1400" b="1" i="0" u="none" strike="noStrike">
                          <a:solidFill>
                            <a:srgbClr val="000000"/>
                          </a:solidFill>
                          <a:effectLst/>
                          <a:latin typeface="Calibri"/>
                        </a:rPr>
                        <a:t>8./9.7.</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WRCUP III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Luzern</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231282">
                <a:tc>
                  <a:txBody>
                    <a:bodyPr/>
                    <a:lstStyle/>
                    <a:p>
                      <a:pPr algn="r" fontAlgn="b"/>
                      <a:r>
                        <a:rPr lang="de-DE" sz="1400" b="1" i="0" u="none" strike="noStrike">
                          <a:solidFill>
                            <a:srgbClr val="000000"/>
                          </a:solidFill>
                          <a:effectLst/>
                          <a:latin typeface="Calibri"/>
                        </a:rPr>
                        <a:t>22./23.7.</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WRU23CH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Plovdiv</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231282">
                <a:tc>
                  <a:txBody>
                    <a:bodyPr/>
                    <a:lstStyle/>
                    <a:p>
                      <a:pPr algn="r" fontAlgn="b"/>
                      <a:r>
                        <a:rPr lang="de-DE" sz="1400" b="1" i="0" u="none" strike="noStrike">
                          <a:solidFill>
                            <a:srgbClr val="000000"/>
                          </a:solidFill>
                          <a:effectLst/>
                          <a:latin typeface="Calibri"/>
                        </a:rPr>
                        <a:t>5./6.8.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WRJCH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Paris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231282">
                <a:tc>
                  <a:txBody>
                    <a:bodyPr/>
                    <a:lstStyle/>
                    <a:p>
                      <a:pPr algn="r" fontAlgn="b"/>
                      <a:r>
                        <a:rPr lang="de-DE" sz="1400" b="1" i="0" u="none" strike="noStrike">
                          <a:solidFill>
                            <a:srgbClr val="000000"/>
                          </a:solidFill>
                          <a:effectLst/>
                          <a:latin typeface="Calibri"/>
                        </a:rPr>
                        <a:t>26./27.8.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ERU23CH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Rostov am Don</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31282">
                <a:tc>
                  <a:txBody>
                    <a:bodyPr/>
                    <a:lstStyle/>
                    <a:p>
                      <a:pPr algn="r" fontAlgn="b"/>
                      <a:r>
                        <a:rPr lang="de-DE" sz="1400" b="1" i="0" u="none" strike="noStrike">
                          <a:solidFill>
                            <a:srgbClr val="000000"/>
                          </a:solidFill>
                          <a:effectLst/>
                          <a:latin typeface="Calibri"/>
                        </a:rPr>
                        <a:t>2.-10.9.</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Belgrad</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231282">
                <a:tc>
                  <a:txBody>
                    <a:bodyPr/>
                    <a:lstStyle/>
                    <a:p>
                      <a:pPr algn="r" fontAlgn="b"/>
                      <a:r>
                        <a:rPr lang="de-DE" sz="1400" b="1" i="0" u="none" strike="noStrike">
                          <a:solidFill>
                            <a:srgbClr val="000000"/>
                          </a:solidFill>
                          <a:effectLst/>
                          <a:latin typeface="Calibri"/>
                        </a:rPr>
                        <a:t>23./24.9.</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Masters</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Pretoria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231282">
                <a:tc>
                  <a:txBody>
                    <a:bodyPr/>
                    <a:lstStyle/>
                    <a:p>
                      <a:pPr algn="r" fontAlgn="b"/>
                      <a:r>
                        <a:rPr lang="de-DE" sz="1400" b="1" i="0" u="none" strike="noStrike">
                          <a:solidFill>
                            <a:srgbClr val="000000"/>
                          </a:solidFill>
                          <a:effectLst/>
                          <a:latin typeface="Calibri"/>
                        </a:rPr>
                        <a:t>30.9.-8.10.</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WRCC / WRBSF</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err="1">
                          <a:solidFill>
                            <a:srgbClr val="000000"/>
                          </a:solidFill>
                          <a:effectLst/>
                          <a:latin typeface="Calibri"/>
                        </a:rPr>
                        <a:t>Sabaudia</a:t>
                      </a:r>
                      <a:endParaRPr lang="de-DE" sz="1400" b="1" i="0" u="none" strike="noStrike" dirty="0">
                        <a:solidFill>
                          <a:srgbClr val="000000"/>
                        </a:solidFill>
                        <a:effectLst/>
                        <a:latin typeface="Calibri"/>
                      </a:endParaRP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9277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2024</a:t>
            </a:r>
          </a:p>
        </p:txBody>
      </p:sp>
      <p:graphicFrame>
        <p:nvGraphicFramePr>
          <p:cNvPr id="3" name="Tabelle 2"/>
          <p:cNvGraphicFramePr>
            <a:graphicFrameLocks noGrp="1"/>
          </p:cNvGraphicFramePr>
          <p:nvPr/>
        </p:nvGraphicFramePr>
        <p:xfrm>
          <a:off x="763588" y="2166720"/>
          <a:ext cx="9658350" cy="2775384"/>
        </p:xfrm>
        <a:graphic>
          <a:graphicData uri="http://schemas.openxmlformats.org/drawingml/2006/table">
            <a:tbl>
              <a:tblPr/>
              <a:tblGrid>
                <a:gridCol w="952579">
                  <a:extLst>
                    <a:ext uri="{9D8B030D-6E8A-4147-A177-3AD203B41FA5}">
                      <a16:colId xmlns:a16="http://schemas.microsoft.com/office/drawing/2014/main" val="20000"/>
                    </a:ext>
                  </a:extLst>
                </a:gridCol>
                <a:gridCol w="172635">
                  <a:extLst>
                    <a:ext uri="{9D8B030D-6E8A-4147-A177-3AD203B41FA5}">
                      <a16:colId xmlns:a16="http://schemas.microsoft.com/office/drawing/2014/main" val="20001"/>
                    </a:ext>
                  </a:extLst>
                </a:gridCol>
                <a:gridCol w="6224257">
                  <a:extLst>
                    <a:ext uri="{9D8B030D-6E8A-4147-A177-3AD203B41FA5}">
                      <a16:colId xmlns:a16="http://schemas.microsoft.com/office/drawing/2014/main" val="20002"/>
                    </a:ext>
                  </a:extLst>
                </a:gridCol>
                <a:gridCol w="2308879">
                  <a:extLst>
                    <a:ext uri="{9D8B030D-6E8A-4147-A177-3AD203B41FA5}">
                      <a16:colId xmlns:a16="http://schemas.microsoft.com/office/drawing/2014/main" val="20003"/>
                    </a:ext>
                  </a:extLst>
                </a:gridCol>
              </a:tblGrid>
              <a:tr h="231282">
                <a:tc>
                  <a:txBody>
                    <a:bodyPr/>
                    <a:lstStyle/>
                    <a:p>
                      <a:pPr algn="r" fontAlgn="b"/>
                      <a:r>
                        <a:rPr lang="de-DE" sz="1400" b="1" i="0" u="none" strike="noStrike" dirty="0">
                          <a:solidFill>
                            <a:srgbClr val="000000"/>
                          </a:solidFill>
                          <a:effectLst/>
                          <a:latin typeface="Calibri"/>
                        </a:rPr>
                        <a:t>3./4.2.</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TBA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31282">
                <a:tc>
                  <a:txBody>
                    <a:bodyPr/>
                    <a:lstStyle/>
                    <a:p>
                      <a:pPr algn="r" fontAlgn="b"/>
                      <a:r>
                        <a:rPr lang="de-DE" sz="1400" b="1" i="0" u="none" strike="noStrike">
                          <a:solidFill>
                            <a:srgbClr val="000000"/>
                          </a:solidFill>
                          <a:effectLst/>
                          <a:latin typeface="Calibri"/>
                        </a:rPr>
                        <a:t>24./25.2.</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Prag</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231282">
                <a:tc>
                  <a:txBody>
                    <a:bodyPr/>
                    <a:lstStyle/>
                    <a:p>
                      <a:pPr algn="r" fontAlgn="b"/>
                      <a:r>
                        <a:rPr lang="de-DE" sz="1400" b="1" i="0" u="none" strike="noStrike">
                          <a:solidFill>
                            <a:srgbClr val="000000"/>
                          </a:solidFill>
                          <a:effectLst/>
                          <a:latin typeface="Calibri"/>
                        </a:rPr>
                        <a:t>13./14.4.</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WRCUP 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TBA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231282">
                <a:tc>
                  <a:txBody>
                    <a:bodyPr/>
                    <a:lstStyle/>
                    <a:p>
                      <a:pPr algn="r" fontAlgn="b"/>
                      <a:r>
                        <a:rPr lang="de-DE" sz="1400" b="1" i="0" u="none" strike="noStrike">
                          <a:solidFill>
                            <a:srgbClr val="000000"/>
                          </a:solidFill>
                          <a:effectLst/>
                          <a:latin typeface="Calibri"/>
                        </a:rPr>
                        <a:t>4./5.5.</a:t>
                      </a:r>
                    </a:p>
                  </a:txBody>
                  <a:tcPr marL="9251" marR="9251" marT="9251"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251" marR="9251" marT="9251"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ERCH</a:t>
                      </a:r>
                    </a:p>
                  </a:txBody>
                  <a:tcPr marL="9251" marR="9251" marT="9251"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Sabaudia</a:t>
                      </a:r>
                    </a:p>
                  </a:txBody>
                  <a:tcPr marL="9251" marR="9251" marT="9251" marB="0" anchor="b">
                    <a:lnL>
                      <a:noFill/>
                    </a:lnL>
                    <a:lnR>
                      <a:noFill/>
                    </a:lnR>
                    <a:lnT>
                      <a:noFill/>
                    </a:lnT>
                    <a:lnB>
                      <a:noFill/>
                    </a:lnB>
                  </a:tcPr>
                </a:tc>
                <a:extLst>
                  <a:ext uri="{0D108BD9-81ED-4DB2-BD59-A6C34878D82A}">
                    <a16:rowId xmlns:a16="http://schemas.microsoft.com/office/drawing/2014/main" val="10003"/>
                  </a:ext>
                </a:extLst>
              </a:tr>
              <a:tr h="231282">
                <a:tc>
                  <a:txBody>
                    <a:bodyPr/>
                    <a:lstStyle/>
                    <a:p>
                      <a:pPr algn="r" fontAlgn="b"/>
                      <a:r>
                        <a:rPr lang="de-DE" sz="1400" b="1" i="0" u="none" strike="noStrike">
                          <a:solidFill>
                            <a:srgbClr val="000000"/>
                          </a:solidFill>
                          <a:effectLst/>
                          <a:latin typeface="Calibri"/>
                        </a:rPr>
                        <a:t>18./19.5.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ERJCH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Minsk</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31282">
                <a:tc>
                  <a:txBody>
                    <a:bodyPr/>
                    <a:lstStyle/>
                    <a:p>
                      <a:pPr algn="r" fontAlgn="b"/>
                      <a:r>
                        <a:rPr lang="de-DE" sz="1400" b="1" i="0" u="none" strike="noStrike">
                          <a:solidFill>
                            <a:srgbClr val="000000"/>
                          </a:solidFill>
                          <a:effectLst/>
                          <a:latin typeface="Calibri"/>
                        </a:rPr>
                        <a:t>25./26.5.</a:t>
                      </a:r>
                    </a:p>
                  </a:txBody>
                  <a:tcPr marL="9251" marR="9251" marT="9251" marB="0" anchor="b">
                    <a:lnL>
                      <a:noFill/>
                    </a:lnL>
                    <a:lnR>
                      <a:noFill/>
                    </a:lnR>
                    <a:lnT>
                      <a:noFill/>
                    </a:lnT>
                    <a:lnB>
                      <a:noFill/>
                    </a:lnB>
                    <a:solidFill>
                      <a:srgbClr val="00B0F0"/>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WRCUP II</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a:solidFill>
                            <a:srgbClr val="000000"/>
                          </a:solidFill>
                          <a:effectLst/>
                          <a:latin typeface="Calibri"/>
                        </a:rPr>
                        <a:t>München</a:t>
                      </a:r>
                    </a:p>
                  </a:txBody>
                  <a:tcPr marL="9251" marR="9251" marT="9251" marB="0" anchor="b">
                    <a:lnL>
                      <a:noFill/>
                    </a:lnL>
                    <a:lnR>
                      <a:noFill/>
                    </a:lnR>
                    <a:lnT>
                      <a:noFill/>
                    </a:lnT>
                    <a:lnB>
                      <a:noFill/>
                    </a:lnB>
                    <a:solidFill>
                      <a:srgbClr val="00B0F0"/>
                    </a:solidFill>
                  </a:tcPr>
                </a:tc>
                <a:extLst>
                  <a:ext uri="{0D108BD9-81ED-4DB2-BD59-A6C34878D82A}">
                    <a16:rowId xmlns:a16="http://schemas.microsoft.com/office/drawing/2014/main" val="10005"/>
                  </a:ext>
                </a:extLst>
              </a:tr>
              <a:tr h="231282">
                <a:tc>
                  <a:txBody>
                    <a:bodyPr/>
                    <a:lstStyle/>
                    <a:p>
                      <a:pPr algn="r" fontAlgn="b"/>
                      <a:r>
                        <a:rPr lang="de-DE" sz="1400" b="1" i="0" u="none" strike="noStrike">
                          <a:solidFill>
                            <a:srgbClr val="000000"/>
                          </a:solidFill>
                          <a:effectLst/>
                          <a:latin typeface="Calibri"/>
                        </a:rPr>
                        <a:t>15./16.6.</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WRCUP III &amp; FOQR</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Luzern</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231282">
                <a:tc>
                  <a:txBody>
                    <a:bodyPr/>
                    <a:lstStyle/>
                    <a:p>
                      <a:pPr algn="r" fontAlgn="b"/>
                      <a:r>
                        <a:rPr lang="de-DE" sz="1400" b="1" i="0" u="none" strike="noStrike">
                          <a:solidFill>
                            <a:srgbClr val="000000"/>
                          </a:solidFill>
                          <a:effectLst/>
                          <a:latin typeface="Calibri"/>
                        </a:rPr>
                        <a:t>27.7.-4.8.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OG</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Paris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231282">
                <a:tc>
                  <a:txBody>
                    <a:bodyPr/>
                    <a:lstStyle/>
                    <a:p>
                      <a:pPr algn="r" fontAlgn="b"/>
                      <a:r>
                        <a:rPr lang="de-DE" sz="1400" b="1" i="0" u="none" strike="noStrike">
                          <a:solidFill>
                            <a:srgbClr val="000000"/>
                          </a:solidFill>
                          <a:effectLst/>
                          <a:latin typeface="Calibri"/>
                        </a:rPr>
                        <a:t>17.-25.8.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WRSJU23CH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St. Catherines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231282">
                <a:tc>
                  <a:txBody>
                    <a:bodyPr/>
                    <a:lstStyle/>
                    <a:p>
                      <a:pPr algn="r" fontAlgn="b"/>
                      <a:r>
                        <a:rPr lang="de-DE" sz="1400" b="1" i="0" u="none" strike="noStrike">
                          <a:solidFill>
                            <a:srgbClr val="000000"/>
                          </a:solidFill>
                          <a:effectLst/>
                          <a:latin typeface="Calibri"/>
                        </a:rPr>
                        <a:t>31.8.-1.9.</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PG</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Paris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31282">
                <a:tc>
                  <a:txBody>
                    <a:bodyPr/>
                    <a:lstStyle/>
                    <a:p>
                      <a:pPr algn="r" fontAlgn="b"/>
                      <a:r>
                        <a:rPr lang="de-DE" sz="1400" b="1" i="0" u="none" strike="noStrike">
                          <a:solidFill>
                            <a:srgbClr val="000000"/>
                          </a:solidFill>
                          <a:effectLst/>
                          <a:latin typeface="Calibri"/>
                        </a:rPr>
                        <a:t>31.8.-1.9-</a:t>
                      </a:r>
                    </a:p>
                  </a:txBody>
                  <a:tcPr marL="9251" marR="9251" marT="9251" marB="0" anchor="b">
                    <a:lnL>
                      <a:noFill/>
                    </a:lnL>
                    <a:lnR>
                      <a:noFill/>
                    </a:lnR>
                    <a:lnT>
                      <a:noFill/>
                    </a:lnT>
                    <a:lnB>
                      <a:noFill/>
                    </a:lnB>
                    <a:solidFill>
                      <a:srgbClr val="00B0F0"/>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ERU23CH</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Duisburg</a:t>
                      </a:r>
                    </a:p>
                  </a:txBody>
                  <a:tcPr marL="9251" marR="9251" marT="9251" marB="0" anchor="b">
                    <a:lnL>
                      <a:noFill/>
                    </a:lnL>
                    <a:lnR>
                      <a:noFill/>
                    </a:lnR>
                    <a:lnT>
                      <a:noFill/>
                    </a:lnT>
                    <a:lnB>
                      <a:noFill/>
                    </a:lnB>
                    <a:solidFill>
                      <a:srgbClr val="00B0F0"/>
                    </a:solidFill>
                  </a:tcPr>
                </a:tc>
                <a:extLst>
                  <a:ext uri="{0D108BD9-81ED-4DB2-BD59-A6C34878D82A}">
                    <a16:rowId xmlns:a16="http://schemas.microsoft.com/office/drawing/2014/main" val="10010"/>
                  </a:ext>
                </a:extLst>
              </a:tr>
              <a:tr h="231282">
                <a:tc>
                  <a:txBody>
                    <a:bodyPr/>
                    <a:lstStyle/>
                    <a:p>
                      <a:pPr algn="r" fontAlgn="b"/>
                      <a:r>
                        <a:rPr lang="de-DE" sz="1400" b="1" i="0" u="none" strike="noStrike">
                          <a:solidFill>
                            <a:srgbClr val="000000"/>
                          </a:solidFill>
                          <a:effectLst/>
                          <a:latin typeface="Calibri"/>
                        </a:rPr>
                        <a:t>14./15.9.</a:t>
                      </a:r>
                    </a:p>
                  </a:txBody>
                  <a:tcPr marL="9251" marR="9251" marT="9251" marB="0" anchor="b">
                    <a:lnL>
                      <a:noFill/>
                    </a:lnL>
                    <a:lnR>
                      <a:noFill/>
                    </a:lnR>
                    <a:lnT>
                      <a:noFill/>
                    </a:lnT>
                    <a:lnB>
                      <a:noFill/>
                    </a:lnB>
                    <a:solidFill>
                      <a:srgbClr val="00B0F0"/>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a:solidFill>
                            <a:srgbClr val="000000"/>
                          </a:solidFill>
                          <a:effectLst/>
                          <a:latin typeface="Calibri"/>
                        </a:rPr>
                        <a:t>Masters</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Brandenburg</a:t>
                      </a:r>
                    </a:p>
                  </a:txBody>
                  <a:tcPr marL="9251" marR="9251" marT="9251" marB="0" anchor="b">
                    <a:lnL>
                      <a:noFill/>
                    </a:lnL>
                    <a:lnR>
                      <a:noFill/>
                    </a:lnR>
                    <a:lnT>
                      <a:noFill/>
                    </a:lnT>
                    <a:lnB>
                      <a:noFill/>
                    </a:lnB>
                    <a:solidFill>
                      <a:srgbClr val="00B0F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6036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1458993" y="2656757"/>
            <a:ext cx="8896798" cy="1023168"/>
          </a:xfrm>
        </p:spPr>
        <p:txBody>
          <a:bodyPr>
            <a:normAutofit/>
          </a:bodyPr>
          <a:lstStyle/>
          <a:p>
            <a:r>
              <a:rPr lang="de-DE" dirty="0"/>
              <a:t>Alles weitere im Verwaltungsportal!</a:t>
            </a:r>
          </a:p>
        </p:txBody>
      </p:sp>
    </p:spTree>
    <p:extLst>
      <p:ext uri="{BB962C8B-B14F-4D97-AF65-F5344CB8AC3E}">
        <p14:creationId xmlns:p14="http://schemas.microsoft.com/office/powerpoint/2010/main" val="20465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50192" y="1954637"/>
            <a:ext cx="10970880" cy="4018327"/>
          </a:xfrm>
        </p:spPr>
        <p:txBody>
          <a:bodyPr anchor="ctr">
            <a:noAutofit/>
          </a:bodyPr>
          <a:lstStyle/>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800" b="1" dirty="0"/>
              <a:t>Corona - Pandemie</a:t>
            </a:r>
            <a:endParaRPr lang="de-DE" altLang="de-DE" sz="3600" b="1" dirty="0"/>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Anmerkungen zur praktischen Durchführung von Regatten </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1800" b="1" dirty="0"/>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Oktober 2020</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dirty="0"/>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Georg Grützner</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2719" y="269641"/>
            <a:ext cx="1767602" cy="7070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9</a:t>
            </a:fld>
            <a:endParaRPr lang="de-DE" altLang="de-DE">
              <a:solidFill>
                <a:prstClr val="black">
                  <a:tint val="75000"/>
                </a:prstClr>
              </a:solidFill>
            </a:endParaRPr>
          </a:p>
        </p:txBody>
      </p:sp>
    </p:spTree>
    <p:extLst>
      <p:ext uri="{BB962C8B-B14F-4D97-AF65-F5344CB8AC3E}">
        <p14:creationId xmlns:p14="http://schemas.microsoft.com/office/powerpoint/2010/main" val="39760690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hne Wel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Breitbild</PresentationFormat>
  <Paragraphs>518</Paragraphs>
  <Slides>38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38</vt:i4>
      </vt:variant>
    </vt:vector>
  </HeadingPairs>
  <TitlesOfParts>
    <vt:vector size="43" baseType="lpstr">
      <vt:lpstr>Calibri</vt:lpstr>
      <vt:lpstr>Times New Roman</vt:lpstr>
      <vt:lpstr>Arial</vt:lpstr>
      <vt:lpstr>TheSansOffice</vt:lpstr>
      <vt:lpstr>Ohne Welle</vt:lpstr>
      <vt:lpstr>Regattaveranstaltertagung 2020</vt:lpstr>
      <vt:lpstr>Termine 2021 ff. </vt:lpstr>
      <vt:lpstr>2021 / 1</vt:lpstr>
      <vt:lpstr>2021 / 2</vt:lpstr>
      <vt:lpstr>2022</vt:lpstr>
      <vt:lpstr>2023</vt:lpstr>
      <vt:lpstr>2024</vt:lpstr>
      <vt:lpstr>Alles weitere im Verwaltungsportal!</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Erprobungsmaßnahmen und   Corona Regeln </vt:lpstr>
      <vt:lpstr>Erprobungsmaßnahme  Jahrgangsmeisterschaften U 17</vt:lpstr>
      <vt:lpstr>Erprobungsmaßnahme  Deutsche Sprintmeisterschaften</vt:lpstr>
      <vt:lpstr>Corona Regeln </vt:lpstr>
      <vt:lpstr>Corona Regeln </vt:lpstr>
      <vt:lpstr>Corona Regeln </vt:lpstr>
      <vt:lpstr>Corona Regeln </vt:lpstr>
      <vt:lpstr>Corona Regeln </vt:lpstr>
      <vt:lpstr>Corona Regeln </vt:lpstr>
      <vt:lpstr>Corona Regeln </vt:lpstr>
      <vt:lpstr>Corona Regeln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Jens Hundertmark</dc:creator>
  <cp:lastModifiedBy>Hajo Hollatz</cp:lastModifiedBy>
  <cp:revision>74</cp:revision>
  <cp:lastPrinted>2020-11-15T09:59:01Z</cp:lastPrinted>
  <dcterms:created xsi:type="dcterms:W3CDTF">2018-09-28T18:36:57Z</dcterms:created>
  <dcterms:modified xsi:type="dcterms:W3CDTF">2020-11-17T10:35:33Z</dcterms:modified>
</cp:coreProperties>
</file>